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sldIdLst>
    <p:sldId id="257" r:id="rId2"/>
    <p:sldId id="339" r:id="rId3"/>
    <p:sldId id="340" r:id="rId4"/>
    <p:sldId id="341" r:id="rId5"/>
    <p:sldId id="325" r:id="rId6"/>
    <p:sldId id="343" r:id="rId7"/>
    <p:sldId id="345" r:id="rId8"/>
    <p:sldId id="346" r:id="rId9"/>
    <p:sldId id="375" r:id="rId10"/>
    <p:sldId id="376" r:id="rId11"/>
    <p:sldId id="347" r:id="rId12"/>
    <p:sldId id="379" r:id="rId13"/>
    <p:sldId id="368" r:id="rId14"/>
    <p:sldId id="377" r:id="rId15"/>
    <p:sldId id="373" r:id="rId16"/>
    <p:sldId id="277" r:id="rId17"/>
    <p:sldId id="271" r:id="rId18"/>
    <p:sldId id="299" r:id="rId19"/>
    <p:sldId id="300" r:id="rId20"/>
    <p:sldId id="301" r:id="rId21"/>
    <p:sldId id="302" r:id="rId22"/>
    <p:sldId id="303" r:id="rId23"/>
    <p:sldId id="360" r:id="rId24"/>
    <p:sldId id="365" r:id="rId25"/>
    <p:sldId id="273" r:id="rId26"/>
    <p:sldId id="378"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ferSingleView="1">
    <p:restoredLeft sz="13529" autoAdjust="0"/>
    <p:restoredTop sz="62177" autoAdjust="0"/>
  </p:normalViewPr>
  <p:slideViewPr>
    <p:cSldViewPr>
      <p:cViewPr varScale="1">
        <p:scale>
          <a:sx n="45" d="100"/>
          <a:sy n="45" d="100"/>
        </p:scale>
        <p:origin x="2190" y="4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39CBA-8BBF-46DE-A8EB-867F9E686019}" type="datetimeFigureOut">
              <a:rPr lang="en-US" smtClean="0"/>
              <a:t>11/15/2016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35BD0-F5A8-4BC6-A8B2-2B8869700EFD}" type="slidenum">
              <a:rPr lang="en-US" smtClean="0"/>
              <a:t>‹#›</a:t>
            </a:fld>
            <a:endParaRPr lang="en-US"/>
          </a:p>
        </p:txBody>
      </p:sp>
    </p:spTree>
    <p:extLst>
      <p:ext uri="{BB962C8B-B14F-4D97-AF65-F5344CB8AC3E}">
        <p14:creationId xmlns:p14="http://schemas.microsoft.com/office/powerpoint/2010/main" val="91749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quickfacts.census.gov/qfd/states/26/2629000.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huffingtonpost.com/entry/flint-water-crisis-minorities-environmental-justice_us_56afc907e4b057d7d7c7ce27?d9fqolxr" TargetMode="External"/><Relationship Id="rId5" Type="http://schemas.openxmlformats.org/officeDocument/2006/relationships/hyperlink" Target="http://weavenews.org/blogs/cmalex10/2526/environmental-racism-works#comment-2545" TargetMode="External"/><Relationship Id="rId4" Type="http://schemas.openxmlformats.org/officeDocument/2006/relationships/hyperlink" Target="https://www.washingtonpost.com/news/wonk/wp/2016/01/15/this-is-how-toxic-flints-water-really-i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Muchas gracias</a:t>
            </a:r>
            <a:r>
              <a:rPr lang="es-MX" baseline="0" noProof="0" dirty="0"/>
              <a:t> por la presentación. Estoy realmente feliz de estar aquí pero también vengo con un gran peso en el corazón.</a:t>
            </a:r>
          </a:p>
          <a:p>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Como</a:t>
            </a:r>
            <a:r>
              <a:rPr lang="es-MX" baseline="0" noProof="0" dirty="0"/>
              <a:t> una madre negra, profesora negra, mujer negra e integrante de la comunidad negra, estoy de luto. </a:t>
            </a:r>
            <a:r>
              <a:rPr lang="es-ES" sz="1200" kern="1200" dirty="0">
                <a:solidFill>
                  <a:schemeClr val="tx1"/>
                </a:solidFill>
                <a:effectLst/>
                <a:latin typeface="+mn-lt"/>
                <a:ea typeface="+mn-ea"/>
                <a:cs typeface="+mn-cs"/>
              </a:rPr>
              <a:t>Para mí, las decisiones que nuestro país tomó el martes, 8 de noviembre, no son simplemente sobre quién se encargará de liderar al país durante los próximos cuatro años, pero el hecho de que camino, trabajo, me divierto y envío al preescolar a una niña de 3 años entre gente que le dio la oportunidad a una persona racista, sexista y misógina de tomar decisiones sobre mi familia, mi hija y el bienestar de mi comunidad.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r>
              <a:rPr lang="es-MX" baseline="0" noProof="0" dirty="0"/>
              <a:t>Aunque tampoco apoyo a </a:t>
            </a:r>
            <a:r>
              <a:rPr lang="es-MX" baseline="0" noProof="0" dirty="0" err="1"/>
              <a:t>HRC</a:t>
            </a:r>
            <a:r>
              <a:rPr lang="es-MX" baseline="0" noProof="0" dirty="0"/>
              <a:t>, sabía que ella significaba nuestra mejor oportunidad. Mi mejor oportunidad a mirar a mi hija a los ojos y decirle que el trabajo que yo hago cuando me despierto antes que salga el sol y cuando abro mi computadora y escribo después de que ella se va a dormir marca la diferencia no solo para ella sino también para las otras niñas y niños pequeños que se parecen a ella. </a:t>
            </a:r>
          </a:p>
          <a:p>
            <a:endParaRPr lang="es-MX" baseline="0" noProof="0" dirty="0"/>
          </a:p>
          <a:p>
            <a:r>
              <a:rPr lang="es-MX" baseline="0" noProof="0" dirty="0"/>
              <a:t>Antes del 8 de noviembre, podía ver e imaginar un mundo en donde algún día ella podía ser presidente, como me dijo firmemente la semana pasada cuando fuimos a votar. Ahora esa visión no me es tan clara...</a:t>
            </a:r>
          </a:p>
          <a:p>
            <a:endParaRPr lang="es-MX" baseline="0" noProof="0" dirty="0"/>
          </a:p>
          <a:p>
            <a:r>
              <a:rPr lang="es-MX" baseline="0" noProof="0" dirty="0"/>
              <a:t>Usualmente, cuando doy presentaciones sobre el efecto que tienen la raza y el racismo en la salud y el bienestar, lo hago con un sentimiento de confianza en el bien general. Hoy les tengo que ser honesta: en este momento, no tengo esa esperanza. Pasé el día de ayer de luto, igual que algunos de ustedes. Pasé el día de ayer tratando de descifrar cómo puedo confiar de nuevo. No lo he descifrado todavía, así que, lo que les ofrezco hoy debe contemplarse dentro de este contexto de un retraso MAYOR al que nos enfrentamos en nuestro camino para alcanzar la equidad en salud. Ahora, más que nunca, nos queda mucho por hacer. </a:t>
            </a:r>
            <a:endParaRPr lang="es-MX"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1</a:t>
            </a:fld>
            <a:endParaRPr lang="en-US"/>
          </a:p>
        </p:txBody>
      </p:sp>
    </p:spTree>
    <p:extLst>
      <p:ext uri="{BB962C8B-B14F-4D97-AF65-F5344CB8AC3E}">
        <p14:creationId xmlns:p14="http://schemas.microsoft.com/office/powerpoint/2010/main" val="2260954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noProof="0" dirty="0"/>
              <a:t>Las palabras que utilizamos son importantes. Cuando hablamos sobre las “disparidades en salud” en el campo de investigaciones médicas,</a:t>
            </a:r>
            <a:r>
              <a:rPr lang="es-GT" baseline="0" noProof="0" dirty="0"/>
              <a:t> de salud pública y de servicios de salud, yo me aseguro de decir “desigualdades en salud”. </a:t>
            </a:r>
            <a:endParaRPr lang="es-GT" noProof="0"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10</a:t>
            </a:fld>
            <a:endParaRPr lang="en-US" altLang="en-US"/>
          </a:p>
        </p:txBody>
      </p:sp>
    </p:spTree>
    <p:extLst>
      <p:ext uri="{BB962C8B-B14F-4D97-AF65-F5344CB8AC3E}">
        <p14:creationId xmlns:p14="http://schemas.microsoft.com/office/powerpoint/2010/main" val="1158180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R" noProof="0" dirty="0"/>
              <a:t>Como otras</a:t>
            </a:r>
            <a:r>
              <a:rPr lang="es-CR" baseline="0" noProof="0" dirty="0"/>
              <a:t> epidemias, el racismo estructural está causando sufrimiento generalizado, no solo para las personas negras y otras comunidades de color pero para nuestra sociedad en general. </a:t>
            </a:r>
            <a:r>
              <a:rPr lang="es-CR" noProof="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R" noProof="0" dirty="0"/>
          </a:p>
          <a:p>
            <a:r>
              <a:rPr lang="es-CR" sz="1200" kern="1200" noProof="0" dirty="0">
                <a:solidFill>
                  <a:schemeClr val="tx1"/>
                </a:solidFill>
                <a:latin typeface="+mn-lt"/>
                <a:ea typeface="+mn-ea"/>
                <a:cs typeface="+mn-cs"/>
              </a:rPr>
              <a:t>Desde abril de 2014, los residentes de Flint, una</a:t>
            </a:r>
            <a:r>
              <a:rPr lang="es-CR" sz="1200" kern="1200" baseline="0" noProof="0" dirty="0">
                <a:solidFill>
                  <a:schemeClr val="tx1"/>
                </a:solidFill>
                <a:latin typeface="+mn-lt"/>
                <a:ea typeface="+mn-ea"/>
                <a:cs typeface="+mn-cs"/>
              </a:rPr>
              <a:t> ciudad con casi</a:t>
            </a:r>
            <a:r>
              <a:rPr lang="es-CR" sz="1200" kern="1200" noProof="0" dirty="0">
                <a:solidFill>
                  <a:schemeClr val="tx1"/>
                </a:solidFill>
                <a:latin typeface="+mn-lt"/>
                <a:ea typeface="+mn-ea"/>
                <a:cs typeface="+mn-cs"/>
              </a:rPr>
              <a:t> </a:t>
            </a:r>
            <a:r>
              <a:rPr lang="es-CR" sz="1200" u="sng" kern="1200" noProof="0" dirty="0">
                <a:solidFill>
                  <a:schemeClr val="tx1"/>
                </a:solidFill>
                <a:latin typeface="+mn-lt"/>
                <a:ea typeface="+mn-ea"/>
                <a:cs typeface="+mn-cs"/>
                <a:hlinkClick r:id="rId3"/>
              </a:rPr>
              <a:t>57 por</a:t>
            </a:r>
            <a:r>
              <a:rPr lang="es-CR" sz="1200" u="sng" kern="1200" baseline="0" noProof="0" dirty="0">
                <a:solidFill>
                  <a:schemeClr val="tx1"/>
                </a:solidFill>
                <a:latin typeface="+mn-lt"/>
                <a:ea typeface="+mn-ea"/>
                <a:cs typeface="+mn-cs"/>
                <a:hlinkClick r:id="rId3"/>
              </a:rPr>
              <a:t> ciento de personas negras e increíblemente pobre, han estado bebiendo y bañándose </a:t>
            </a:r>
            <a:r>
              <a:rPr lang="es-CR" sz="1200" u="sng" kern="1200" noProof="0" dirty="0">
                <a:solidFill>
                  <a:schemeClr val="tx1"/>
                </a:solidFill>
                <a:latin typeface="+mn-lt"/>
                <a:ea typeface="+mn-ea"/>
                <a:cs typeface="+mn-cs"/>
                <a:hlinkClick r:id="rId3"/>
              </a:rPr>
              <a:t>en agua contaminada</a:t>
            </a:r>
            <a:r>
              <a:rPr lang="es-CR" sz="1200" u="sng" kern="1200" baseline="0" noProof="0" dirty="0">
                <a:solidFill>
                  <a:schemeClr val="tx1"/>
                </a:solidFill>
                <a:latin typeface="+mn-lt"/>
                <a:ea typeface="+mn-ea"/>
                <a:cs typeface="+mn-cs"/>
                <a:hlinkClick r:id="rId3"/>
              </a:rPr>
              <a:t> con suficiente plomo para cumplir con la definición de “desecho tóxico” que establece la Agencia de Protección Ambiental</a:t>
            </a:r>
            <a:r>
              <a:rPr lang="es-CR" sz="1200" u="sng" kern="1200" baseline="0" noProof="0" dirty="0">
                <a:solidFill>
                  <a:schemeClr val="tx1"/>
                </a:solidFill>
                <a:latin typeface="+mn-lt"/>
                <a:ea typeface="+mn-ea"/>
                <a:cs typeface="+mn-cs"/>
              </a:rPr>
              <a:t>.</a:t>
            </a:r>
            <a:r>
              <a:rPr lang="es-CR" sz="1200" u="sng" kern="1200" noProof="0" dirty="0">
                <a:solidFill>
                  <a:schemeClr val="tx1"/>
                </a:solidFill>
                <a:latin typeface="+mn-lt"/>
                <a:ea typeface="+mn-ea"/>
                <a:cs typeface="+mn-cs"/>
                <a:hlinkClick r:id="rId4"/>
              </a:rPr>
              <a:t> </a:t>
            </a:r>
          </a:p>
          <a:p>
            <a:endParaRPr lang="es-CR" sz="1200" u="sng" kern="1200" noProof="0" dirty="0">
              <a:solidFill>
                <a:schemeClr val="tx1"/>
              </a:solidFill>
              <a:latin typeface="+mn-lt"/>
              <a:ea typeface="+mn-ea"/>
              <a:cs typeface="+mn-cs"/>
              <a:hlinkClick r:id="rId4"/>
            </a:endParaRPr>
          </a:p>
          <a:p>
            <a:r>
              <a:rPr lang="es-CR" sz="1200" kern="1200" noProof="0" dirty="0">
                <a:solidFill>
                  <a:schemeClr val="tx1"/>
                </a:solidFill>
                <a:latin typeface="+mn-lt"/>
                <a:ea typeface="+mn-ea"/>
                <a:cs typeface="+mn-cs"/>
              </a:rPr>
              <a:t>‪No</a:t>
            </a:r>
            <a:r>
              <a:rPr lang="es-CR" sz="1200" kern="1200" baseline="0" noProof="0" dirty="0">
                <a:solidFill>
                  <a:schemeClr val="tx1"/>
                </a:solidFill>
                <a:latin typeface="+mn-lt"/>
                <a:ea typeface="+mn-ea"/>
                <a:cs typeface="+mn-cs"/>
              </a:rPr>
              <a:t> existe una personas individual que puede asumir la culpa por esta situación, pero gracias a la mala administración generalizada, una comunidad principalmente negra y marrón ahora se enfrenta a efectos desiguales de negligencia sistémica. Y para muchos, la crisis del agua en Flint encaja en una tendencia histórica de </a:t>
            </a:r>
            <a:r>
              <a:rPr lang="es-CR" sz="1200" u="sng" kern="1200" noProof="0" dirty="0">
                <a:solidFill>
                  <a:schemeClr val="tx1"/>
                </a:solidFill>
                <a:latin typeface="+mn-lt"/>
                <a:ea typeface="+mn-ea"/>
                <a:cs typeface="+mn-cs"/>
                <a:hlinkClick r:id="rId5"/>
              </a:rPr>
              <a:t>racismo ambiental en Estados Unidos, el cual por décadas</a:t>
            </a:r>
            <a:r>
              <a:rPr lang="es-CR" sz="1200" u="sng" kern="1200" baseline="0" noProof="0" dirty="0">
                <a:solidFill>
                  <a:schemeClr val="tx1"/>
                </a:solidFill>
                <a:latin typeface="+mn-lt"/>
                <a:ea typeface="+mn-ea"/>
                <a:cs typeface="+mn-cs"/>
                <a:hlinkClick r:id="rId5"/>
              </a:rPr>
              <a:t> ha permitido que los agentes contaminadores abusen de las comunidades de color, en parte debido a regulaciones ambientales deficientes.</a:t>
            </a:r>
            <a:r>
              <a:rPr lang="es-CR" sz="1200" u="sng" kern="1200" noProof="0" dirty="0">
                <a:solidFill>
                  <a:schemeClr val="tx1"/>
                </a:solidFill>
                <a:latin typeface="+mn-lt"/>
                <a:ea typeface="+mn-ea"/>
                <a:cs typeface="+mn-cs"/>
                <a:hlinkClick r:id="rId6"/>
              </a:rPr>
              <a:t>‬</a:t>
            </a:r>
            <a:endParaRPr lang="es-CR"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CR" noProof="0" dirty="0"/>
          </a:p>
          <a:p>
            <a:endParaRPr lang="es-CR"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11</a:t>
            </a:fld>
            <a:endParaRPr lang="en-US"/>
          </a:p>
        </p:txBody>
      </p:sp>
    </p:spTree>
    <p:extLst>
      <p:ext uri="{BB962C8B-B14F-4D97-AF65-F5344CB8AC3E}">
        <p14:creationId xmlns:p14="http://schemas.microsoft.com/office/powerpoint/2010/main" val="1757510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a:t>ACCESO A ALIMENTOS: Las decisiones tomadas con base en factores puramente económicos pueden producir disparidades raciales, como cuando una cadena de supermercados</a:t>
            </a:r>
            <a:r>
              <a:rPr lang="es-EC" baseline="0" noProof="0" dirty="0"/>
              <a:t> decide no abrir tiendas en vecindarios más pobres, contribuyendo a ambientes alimentarios que dan lugar a obstáculos para comer sano, y a su vez contribuyen a tener un riesgo mayor de desarrollar obesidad, enfermedades cardiovasculares y diabetes. </a:t>
            </a:r>
            <a:endParaRPr lang="es-EC"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EC" noProof="0" dirty="0"/>
          </a:p>
          <a:p>
            <a:r>
              <a:rPr lang="es-EC" noProof="0" dirty="0"/>
              <a:t>No se puede poner</a:t>
            </a:r>
            <a:r>
              <a:rPr lang="es-EC" baseline="0" noProof="0" dirty="0"/>
              <a:t> la responsabilidad en el individuo; NO tienen que ver con factores de riesgo en la salud y el estilo de vida y comportamiento.</a:t>
            </a:r>
            <a:endParaRPr lang="es-EC" noProof="0" dirty="0"/>
          </a:p>
          <a:p>
            <a:endParaRPr lang="es-EC"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a:t>POLÍTICAS SOBRE</a:t>
            </a:r>
            <a:r>
              <a:rPr lang="es-EC" baseline="0" noProof="0" dirty="0"/>
              <a:t> LA VIVIENDA</a:t>
            </a:r>
            <a:r>
              <a:rPr lang="es-EC" noProof="0" dirty="0"/>
              <a:t>: </a:t>
            </a:r>
            <a:r>
              <a:rPr lang="es-EC" b="1" noProof="0" dirty="0"/>
              <a:t>La</a:t>
            </a:r>
            <a:r>
              <a:rPr lang="es-EC" b="1" baseline="0" noProof="0" dirty="0"/>
              <a:t> raza y la etnicidad se utilizan para determinar si alguien califica para recibir un préstamos en las comunidades. </a:t>
            </a:r>
            <a:r>
              <a:rPr lang="es-EC" b="1"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a:t>Niveles elevados de plomo en la sangre debido a una probabilidad mayor de vivir en viviendas antiguas contaminadas con pintura a base de plomo.</a:t>
            </a:r>
            <a:r>
              <a:rPr lang="es-EC" baseline="0" noProof="0" dirty="0"/>
              <a:t> </a:t>
            </a:r>
            <a:r>
              <a:rPr lang="es-EC" noProof="0" dirty="0"/>
              <a:t> </a:t>
            </a:r>
          </a:p>
          <a:p>
            <a:endParaRPr lang="es-EC" noProof="0" dirty="0"/>
          </a:p>
          <a:p>
            <a:r>
              <a:rPr lang="es-EC" noProof="0" dirty="0"/>
              <a:t>1934</a:t>
            </a:r>
            <a:r>
              <a:rPr lang="es-EC" baseline="0" noProof="0" dirty="0"/>
              <a:t> a </a:t>
            </a:r>
            <a:r>
              <a:rPr lang="es-EC" noProof="0" dirty="0"/>
              <a:t>1968: Los requisitos de préstamos</a:t>
            </a:r>
            <a:r>
              <a:rPr lang="es-EC" baseline="0" noProof="0" dirty="0"/>
              <a:t> para hipotecas de </a:t>
            </a:r>
            <a:r>
              <a:rPr lang="es-EC" i="1" baseline="0" noProof="0" dirty="0" err="1"/>
              <a:t>FHA</a:t>
            </a:r>
            <a:r>
              <a:rPr lang="es-EC" baseline="0" noProof="0" dirty="0"/>
              <a:t> utilizan </a:t>
            </a:r>
            <a:r>
              <a:rPr lang="es-EC" i="1" baseline="0" noProof="0" dirty="0" err="1"/>
              <a:t>r</a:t>
            </a:r>
            <a:r>
              <a:rPr lang="es-EC" i="1" noProof="0" dirty="0" err="1"/>
              <a:t>edlining</a:t>
            </a:r>
            <a:endParaRPr lang="es-EC" i="1" noProof="0" dirty="0"/>
          </a:p>
          <a:p>
            <a:endParaRPr lang="es-EC"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EC"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EC" noProof="0" dirty="0"/>
          </a:p>
          <a:p>
            <a:endParaRPr lang="es-EC" noProof="0" dirty="0"/>
          </a:p>
          <a:p>
            <a:endParaRPr lang="es-EC"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12</a:t>
            </a:fld>
            <a:endParaRPr lang="en-US"/>
          </a:p>
        </p:txBody>
      </p:sp>
    </p:spTree>
    <p:extLst>
      <p:ext uri="{BB962C8B-B14F-4D97-AF65-F5344CB8AC3E}">
        <p14:creationId xmlns:p14="http://schemas.microsoft.com/office/powerpoint/2010/main" val="139313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HN" noProof="0" dirty="0"/>
              <a:t>Necesitamos</a:t>
            </a:r>
            <a:r>
              <a:rPr lang="es-HN" baseline="0" noProof="0" dirty="0"/>
              <a:t> trabajar más para entender los mecanismos mediante los cuales el racismo estructural afecta los resultados al nacer... Trabajo en aumento.</a:t>
            </a:r>
          </a:p>
          <a:p>
            <a:r>
              <a:rPr lang="es-HN" baseline="0" noProof="0" dirty="0"/>
              <a:t>Sabemos que el racismo interpersonal y la discriminación diaria causa estrés... peso bajo al nacer....</a:t>
            </a:r>
          </a:p>
        </p:txBody>
      </p:sp>
      <p:sp>
        <p:nvSpPr>
          <p:cNvPr id="4" name="Slide Number Placeholder 3"/>
          <p:cNvSpPr>
            <a:spLocks noGrp="1"/>
          </p:cNvSpPr>
          <p:nvPr>
            <p:ph type="sldNum" sz="quarter" idx="10"/>
          </p:nvPr>
        </p:nvSpPr>
        <p:spPr/>
        <p:txBody>
          <a:bodyPr/>
          <a:lstStyle/>
          <a:p>
            <a:fld id="{18B35BD0-F5A8-4BC6-A8B2-2B8869700EFD}" type="slidenum">
              <a:rPr lang="en-US" smtClean="0"/>
              <a:t>13</a:t>
            </a:fld>
            <a:endParaRPr lang="en-US"/>
          </a:p>
        </p:txBody>
      </p:sp>
    </p:spTree>
    <p:extLst>
      <p:ext uri="{BB962C8B-B14F-4D97-AF65-F5344CB8AC3E}">
        <p14:creationId xmlns:p14="http://schemas.microsoft.com/office/powerpoint/2010/main" val="207711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No existen muchas</a:t>
            </a:r>
            <a:r>
              <a:rPr lang="es-419" baseline="0" noProof="0" dirty="0"/>
              <a:t> intervenciones</a:t>
            </a:r>
            <a:r>
              <a:rPr lang="es-419" noProof="0" dirty="0"/>
              <a:t>….</a:t>
            </a:r>
          </a:p>
        </p:txBody>
      </p:sp>
      <p:sp>
        <p:nvSpPr>
          <p:cNvPr id="4" name="Slide Number Placeholder 3"/>
          <p:cNvSpPr>
            <a:spLocks noGrp="1"/>
          </p:cNvSpPr>
          <p:nvPr>
            <p:ph type="sldNum" sz="quarter" idx="10"/>
          </p:nvPr>
        </p:nvSpPr>
        <p:spPr/>
        <p:txBody>
          <a:bodyPr/>
          <a:lstStyle/>
          <a:p>
            <a:fld id="{18B35BD0-F5A8-4BC6-A8B2-2B8869700EFD}" type="slidenum">
              <a:rPr lang="en-US" smtClean="0"/>
              <a:t>14</a:t>
            </a:fld>
            <a:endParaRPr lang="en-US"/>
          </a:p>
        </p:txBody>
      </p:sp>
    </p:spTree>
    <p:extLst>
      <p:ext uri="{BB962C8B-B14F-4D97-AF65-F5344CB8AC3E}">
        <p14:creationId xmlns:p14="http://schemas.microsoft.com/office/powerpoint/2010/main" val="164887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Antes de cambiar la plática a lo que podemos hacer al respecto, quisiera mencionar algo, un concepto que quizás hayan escuchado antes durante la temporada de elecciones, si no antes. </a:t>
            </a:r>
            <a:r>
              <a:rPr lang="es-EC" sz="1200" kern="1200" dirty="0" err="1">
                <a:solidFill>
                  <a:schemeClr val="tx1"/>
                </a:solidFill>
                <a:effectLst/>
                <a:latin typeface="+mn-lt"/>
                <a:ea typeface="+mn-ea"/>
                <a:cs typeface="+mn-cs"/>
              </a:rPr>
              <a:t>Interseccionabilidad</a:t>
            </a:r>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La noción teorética de la “</a:t>
            </a:r>
            <a:r>
              <a:rPr lang="es-EC" sz="1200" kern="1200" dirty="0" err="1">
                <a:solidFill>
                  <a:schemeClr val="tx1"/>
                </a:solidFill>
                <a:effectLst/>
                <a:latin typeface="+mn-lt"/>
                <a:ea typeface="+mn-ea"/>
                <a:cs typeface="+mn-cs"/>
              </a:rPr>
              <a:t>interseccionabilidad</a:t>
            </a:r>
            <a:r>
              <a:rPr lang="es-EC" sz="1200" kern="1200" dirty="0">
                <a:solidFill>
                  <a:schemeClr val="tx1"/>
                </a:solidFill>
                <a:effectLst/>
                <a:latin typeface="+mn-lt"/>
                <a:ea typeface="+mn-ea"/>
                <a:cs typeface="+mn-cs"/>
              </a:rPr>
              <a:t>”, según la articuló originalmente </a:t>
            </a:r>
            <a:endParaRPr lang="en-US" sz="1200" kern="1200" dirty="0">
              <a:solidFill>
                <a:schemeClr val="tx1"/>
              </a:solidFill>
              <a:effectLst/>
              <a:latin typeface="+mn-lt"/>
              <a:ea typeface="+mn-ea"/>
              <a:cs typeface="+mn-cs"/>
            </a:endParaRPr>
          </a:p>
          <a:p>
            <a:r>
              <a:rPr lang="es-EC" sz="1200" kern="1200" dirty="0" err="1">
                <a:solidFill>
                  <a:schemeClr val="tx1"/>
                </a:solidFill>
                <a:effectLst/>
                <a:latin typeface="+mn-lt"/>
                <a:ea typeface="+mn-ea"/>
                <a:cs typeface="+mn-cs"/>
              </a:rPr>
              <a:t>Crenshaw</a:t>
            </a:r>
            <a:r>
              <a:rPr lang="es-EC" sz="1200" kern="1200" dirty="0">
                <a:solidFill>
                  <a:schemeClr val="tx1"/>
                </a:solidFill>
                <a:effectLst/>
                <a:latin typeface="+mn-lt"/>
                <a:ea typeface="+mn-ea"/>
                <a:cs typeface="+mn-cs"/>
              </a:rPr>
              <a:t> en su ensayo pionero de 1991 publicado en Stanford </a:t>
            </a:r>
            <a:r>
              <a:rPr lang="es-EC" sz="1200" kern="1200" dirty="0" err="1">
                <a:solidFill>
                  <a:schemeClr val="tx1"/>
                </a:solidFill>
                <a:effectLst/>
                <a:latin typeface="+mn-lt"/>
                <a:ea typeface="+mn-ea"/>
                <a:cs typeface="+mn-cs"/>
              </a:rPr>
              <a:t>Law</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Review</a:t>
            </a:r>
            <a:r>
              <a:rPr lang="es-EC" sz="1200" kern="1200" dirty="0">
                <a:solidFill>
                  <a:schemeClr val="tx1"/>
                </a:solidFill>
                <a:effectLst/>
                <a:latin typeface="+mn-lt"/>
                <a:ea typeface="+mn-ea"/>
                <a:cs typeface="+mn-cs"/>
              </a:rPr>
              <a:t>, fue revisitado recientemente en su ensayo de 2015 publicado en el Washington Post: “Por qué la </a:t>
            </a:r>
            <a:r>
              <a:rPr lang="es-EC" sz="1200" kern="1200" dirty="0" err="1">
                <a:solidFill>
                  <a:schemeClr val="tx1"/>
                </a:solidFill>
                <a:effectLst/>
                <a:latin typeface="+mn-lt"/>
                <a:ea typeface="+mn-ea"/>
                <a:cs typeface="+mn-cs"/>
              </a:rPr>
              <a:t>interseccionabilidad</a:t>
            </a:r>
            <a:r>
              <a:rPr lang="es-EC" sz="1200" kern="1200" dirty="0">
                <a:solidFill>
                  <a:schemeClr val="tx1"/>
                </a:solidFill>
                <a:effectLst/>
                <a:latin typeface="+mn-lt"/>
                <a:ea typeface="+mn-ea"/>
                <a:cs typeface="+mn-cs"/>
              </a:rPr>
              <a:t> no puede esperar”. En este ensayo, </a:t>
            </a:r>
            <a:r>
              <a:rPr lang="es-EC" sz="1200" kern="1200" dirty="0" err="1">
                <a:solidFill>
                  <a:schemeClr val="tx1"/>
                </a:solidFill>
                <a:effectLst/>
                <a:latin typeface="+mn-lt"/>
                <a:ea typeface="+mn-ea"/>
                <a:cs typeface="+mn-cs"/>
              </a:rPr>
              <a:t>Crenshaw</a:t>
            </a:r>
            <a:r>
              <a:rPr lang="es-EC" sz="1200" kern="1200" dirty="0">
                <a:solidFill>
                  <a:schemeClr val="tx1"/>
                </a:solidFill>
                <a:effectLst/>
                <a:latin typeface="+mn-lt"/>
                <a:ea typeface="+mn-ea"/>
                <a:cs typeface="+mn-cs"/>
              </a:rPr>
              <a:t> argumenta que debemos utilizar la </a:t>
            </a:r>
            <a:r>
              <a:rPr lang="es-EC" sz="1200" kern="1200" dirty="0" err="1">
                <a:solidFill>
                  <a:schemeClr val="tx1"/>
                </a:solidFill>
                <a:effectLst/>
                <a:latin typeface="+mn-lt"/>
                <a:ea typeface="+mn-ea"/>
                <a:cs typeface="+mn-cs"/>
              </a:rPr>
              <a:t>interseccionabilidad</a:t>
            </a:r>
            <a:r>
              <a:rPr lang="es-EC" sz="1200" kern="1200" dirty="0">
                <a:solidFill>
                  <a:schemeClr val="tx1"/>
                </a:solidFill>
                <a:effectLst/>
                <a:latin typeface="+mn-lt"/>
                <a:ea typeface="+mn-ea"/>
                <a:cs typeface="+mn-cs"/>
              </a:rPr>
              <a:t>, como marco, para analizar la justicia racial, sexual y económica, los mismos temas que estaban al frente de las elecciones presidenciales de este año. </a:t>
            </a:r>
            <a:r>
              <a:rPr lang="es-ES" sz="1200" kern="1200" dirty="0" err="1">
                <a:solidFill>
                  <a:schemeClr val="tx1"/>
                </a:solidFill>
                <a:effectLst/>
                <a:latin typeface="+mn-lt"/>
                <a:ea typeface="+mn-ea"/>
                <a:cs typeface="+mn-cs"/>
              </a:rPr>
              <a:t>Crenshaw</a:t>
            </a:r>
            <a:r>
              <a:rPr lang="es-ES" sz="1200" kern="1200" dirty="0">
                <a:solidFill>
                  <a:schemeClr val="tx1"/>
                </a:solidFill>
                <a:effectLst/>
                <a:latin typeface="+mn-lt"/>
                <a:ea typeface="+mn-ea"/>
                <a:cs typeface="+mn-cs"/>
              </a:rPr>
              <a:t> dice: “la </a:t>
            </a:r>
            <a:r>
              <a:rPr lang="es-ES" sz="1200" kern="1200" dirty="0" err="1">
                <a:solidFill>
                  <a:schemeClr val="tx1"/>
                </a:solidFill>
                <a:effectLst/>
                <a:latin typeface="+mn-lt"/>
                <a:ea typeface="+mn-ea"/>
                <a:cs typeface="+mn-cs"/>
              </a:rPr>
              <a:t>interseccionabilidad</a:t>
            </a:r>
            <a:r>
              <a:rPr lang="es-ES" sz="1200" kern="1200" dirty="0">
                <a:solidFill>
                  <a:schemeClr val="tx1"/>
                </a:solidFill>
                <a:effectLst/>
                <a:latin typeface="+mn-lt"/>
                <a:ea typeface="+mn-ea"/>
                <a:cs typeface="+mn-cs"/>
              </a:rPr>
              <a:t> era una realidad vivida antes de convertirse en un concepto”.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Originalmente articulado en nombre de las mujeres negras, el concepto puso a la luz la invisibilidad de muchos constituyentes dentro de grupos que dicen que son sus integrantes, pero con frecuencia fracasan representándolos. </a:t>
            </a:r>
            <a:r>
              <a:rPr lang="es-ES" sz="1200" kern="1200" dirty="0">
                <a:solidFill>
                  <a:schemeClr val="tx1"/>
                </a:solidFill>
                <a:effectLst/>
                <a:latin typeface="+mn-lt"/>
                <a:ea typeface="+mn-ea"/>
                <a:cs typeface="+mn-cs"/>
              </a:rPr>
              <a:t>Borrar a alguien de manera </a:t>
            </a:r>
            <a:r>
              <a:rPr lang="es-ES" sz="1200" kern="1200" dirty="0" err="1">
                <a:solidFill>
                  <a:schemeClr val="tx1"/>
                </a:solidFill>
                <a:effectLst/>
                <a:latin typeface="+mn-lt"/>
                <a:ea typeface="+mn-ea"/>
                <a:cs typeface="+mn-cs"/>
              </a:rPr>
              <a:t>interseccional</a:t>
            </a:r>
            <a:r>
              <a:rPr lang="es-ES" sz="1200" kern="1200" dirty="0">
                <a:solidFill>
                  <a:schemeClr val="tx1"/>
                </a:solidFill>
                <a:effectLst/>
                <a:latin typeface="+mn-lt"/>
                <a:ea typeface="+mn-ea"/>
                <a:cs typeface="+mn-cs"/>
              </a:rPr>
              <a:t> no es algo que les ocurre exclusivamente a las mujeres negras. La gente de color dentro del movimiento </a:t>
            </a:r>
            <a:r>
              <a:rPr lang="es-ES" sz="1200" kern="1200" dirty="0" err="1">
                <a:solidFill>
                  <a:schemeClr val="tx1"/>
                </a:solidFill>
                <a:effectLst/>
                <a:latin typeface="+mn-lt"/>
                <a:ea typeface="+mn-ea"/>
                <a:cs typeface="+mn-cs"/>
              </a:rPr>
              <a:t>LGBTQ</a:t>
            </a:r>
            <a:r>
              <a:rPr lang="es-ES" sz="1200" kern="1200" dirty="0">
                <a:solidFill>
                  <a:schemeClr val="tx1"/>
                </a:solidFill>
                <a:effectLst/>
                <a:latin typeface="+mn-lt"/>
                <a:ea typeface="+mn-ea"/>
                <a:cs typeface="+mn-cs"/>
              </a:rPr>
              <a:t>; las niñas de color en la lucha contra la trayectoria de la escuela a la prisión; las mujeres dentro de los movimientos inmigrantes; </a:t>
            </a:r>
            <a:r>
              <a:rPr lang="es-EC" sz="1200" kern="1200" dirty="0">
                <a:solidFill>
                  <a:schemeClr val="tx1"/>
                </a:solidFill>
                <a:effectLst/>
                <a:latin typeface="+mn-lt"/>
                <a:ea typeface="+mn-ea"/>
                <a:cs typeface="+mn-cs"/>
              </a:rPr>
              <a:t>las mujeres </a:t>
            </a:r>
            <a:r>
              <a:rPr lang="es-EC" sz="1200" i="1" kern="1200" dirty="0" err="1">
                <a:solidFill>
                  <a:schemeClr val="tx1"/>
                </a:solidFill>
                <a:effectLst/>
                <a:latin typeface="+mn-lt"/>
                <a:ea typeface="+mn-ea"/>
                <a:cs typeface="+mn-cs"/>
              </a:rPr>
              <a:t>trans</a:t>
            </a:r>
            <a:r>
              <a:rPr lang="es-EC" sz="1200" kern="1200" dirty="0">
                <a:solidFill>
                  <a:schemeClr val="tx1"/>
                </a:solidFill>
                <a:effectLst/>
                <a:latin typeface="+mn-lt"/>
                <a:ea typeface="+mn-ea"/>
                <a:cs typeface="+mn-cs"/>
              </a:rPr>
              <a:t> dentro de los movimientos feministas; y, las personas con discapacidades luchando contra el abuso policíaco. </a:t>
            </a:r>
            <a:r>
              <a:rPr lang="es-ES" sz="1200" kern="1200" dirty="0">
                <a:solidFill>
                  <a:schemeClr val="tx1"/>
                </a:solidFill>
                <a:effectLst/>
                <a:latin typeface="+mn-lt"/>
                <a:ea typeface="+mn-ea"/>
                <a:cs typeface="+mn-cs"/>
              </a:rPr>
              <a:t>Todos estos grupos se enfrentan a vulnerabilidades que reflejan las intersecciones del racismo, el sexismo, la opresión de clase, la </a:t>
            </a:r>
            <a:r>
              <a:rPr lang="es-ES" sz="1200" kern="1200" dirty="0" err="1">
                <a:solidFill>
                  <a:schemeClr val="tx1"/>
                </a:solidFill>
                <a:effectLst/>
                <a:latin typeface="+mn-lt"/>
                <a:ea typeface="+mn-ea"/>
                <a:cs typeface="+mn-cs"/>
              </a:rPr>
              <a:t>transfobia</a:t>
            </a:r>
            <a:r>
              <a:rPr lang="es-ES" sz="1200" kern="1200" dirty="0">
                <a:solidFill>
                  <a:schemeClr val="tx1"/>
                </a:solidFill>
                <a:effectLst/>
                <a:latin typeface="+mn-lt"/>
                <a:ea typeface="+mn-ea"/>
                <a:cs typeface="+mn-cs"/>
              </a:rPr>
              <a:t>, el “</a:t>
            </a:r>
            <a:r>
              <a:rPr lang="es-ES" sz="1200" kern="1200" dirty="0" err="1">
                <a:solidFill>
                  <a:schemeClr val="tx1"/>
                </a:solidFill>
                <a:effectLst/>
                <a:latin typeface="+mn-lt"/>
                <a:ea typeface="+mn-ea"/>
                <a:cs typeface="+mn-cs"/>
              </a:rPr>
              <a:t>capacismo</a:t>
            </a:r>
            <a:r>
              <a:rPr lang="es-ES" sz="1200" kern="1200" dirty="0">
                <a:solidFill>
                  <a:schemeClr val="tx1"/>
                </a:solidFill>
                <a:effectLst/>
                <a:latin typeface="+mn-lt"/>
                <a:ea typeface="+mn-ea"/>
                <a:cs typeface="+mn-cs"/>
              </a:rPr>
              <a:t>” y más. La </a:t>
            </a:r>
            <a:r>
              <a:rPr lang="es-ES" sz="1200" kern="1200" dirty="0" err="1">
                <a:solidFill>
                  <a:schemeClr val="tx1"/>
                </a:solidFill>
                <a:effectLst/>
                <a:latin typeface="+mn-lt"/>
                <a:ea typeface="+mn-ea"/>
                <a:cs typeface="+mn-cs"/>
              </a:rPr>
              <a:t>interseccionabilidad</a:t>
            </a:r>
            <a:r>
              <a:rPr lang="es-ES" sz="1200" kern="1200" dirty="0">
                <a:solidFill>
                  <a:schemeClr val="tx1"/>
                </a:solidFill>
                <a:effectLst/>
                <a:latin typeface="+mn-lt"/>
                <a:ea typeface="+mn-ea"/>
                <a:cs typeface="+mn-cs"/>
              </a:rPr>
              <a:t> les ha dado a muchos defensores una manera de enmarcar sus circunstancias y luchar por su visibilidad e inclusión.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Una perspectiva </a:t>
            </a:r>
            <a:r>
              <a:rPr lang="es-EC" sz="1200" kern="1200" dirty="0" err="1">
                <a:solidFill>
                  <a:schemeClr val="tx1"/>
                </a:solidFill>
                <a:effectLst/>
                <a:latin typeface="+mn-lt"/>
                <a:ea typeface="+mn-ea"/>
                <a:cs typeface="+mn-cs"/>
              </a:rPr>
              <a:t>interseccional</a:t>
            </a:r>
            <a:r>
              <a:rPr lang="es-EC" sz="1200" kern="1200" dirty="0">
                <a:solidFill>
                  <a:schemeClr val="tx1"/>
                </a:solidFill>
                <a:effectLst/>
                <a:latin typeface="+mn-lt"/>
                <a:ea typeface="+mn-ea"/>
                <a:cs typeface="+mn-cs"/>
              </a:rPr>
              <a:t> revela que las mujeres negras sufren los efectos combinados del </a:t>
            </a:r>
            <a:r>
              <a:rPr lang="es-EC" sz="1200" b="1" kern="1200" dirty="0">
                <a:solidFill>
                  <a:schemeClr val="tx1"/>
                </a:solidFill>
                <a:effectLst/>
                <a:latin typeface="+mn-lt"/>
                <a:ea typeface="+mn-ea"/>
                <a:cs typeface="+mn-cs"/>
              </a:rPr>
              <a:t>racismo</a:t>
            </a:r>
            <a:r>
              <a:rPr lang="es-EC" sz="1200" kern="1200" dirty="0">
                <a:solidFill>
                  <a:schemeClr val="tx1"/>
                </a:solidFill>
                <a:effectLst/>
                <a:latin typeface="+mn-lt"/>
                <a:ea typeface="+mn-ea"/>
                <a:cs typeface="+mn-cs"/>
              </a:rPr>
              <a:t> y el </a:t>
            </a:r>
            <a:r>
              <a:rPr lang="es-EC" sz="1200" b="1" kern="1200" dirty="0">
                <a:solidFill>
                  <a:schemeClr val="tx1"/>
                </a:solidFill>
                <a:effectLst/>
                <a:latin typeface="+mn-lt"/>
                <a:ea typeface="+mn-ea"/>
                <a:cs typeface="+mn-cs"/>
              </a:rPr>
              <a:t>sexismo</a:t>
            </a:r>
            <a:r>
              <a:rPr lang="es-EC" sz="1200" kern="1200" dirty="0">
                <a:solidFill>
                  <a:schemeClr val="tx1"/>
                </a:solidFill>
                <a:effectLst/>
                <a:latin typeface="+mn-lt"/>
                <a:ea typeface="+mn-ea"/>
                <a:cs typeface="+mn-cs"/>
              </a:rPr>
              <a:t> y que, por lo tanto, viven experiencias diferentes a las de las mujeres blancas y las de los hombres negros.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Esta perspectiva nos permite analizar la manera en que las estructuras de privilegio y desventajas, como el género, la raza y la clase social, interactúan en las vidas de todas las personas, dependiendo de sus identidades particulares y posiciones sociales.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Más aún, la </a:t>
            </a:r>
            <a:r>
              <a:rPr lang="es-EC" sz="1200" kern="1200" dirty="0" err="1">
                <a:solidFill>
                  <a:schemeClr val="tx1"/>
                </a:solidFill>
                <a:effectLst/>
                <a:latin typeface="+mn-lt"/>
                <a:ea typeface="+mn-ea"/>
                <a:cs typeface="+mn-cs"/>
              </a:rPr>
              <a:t>interseccionabilidad</a:t>
            </a:r>
            <a:r>
              <a:rPr lang="es-EC" sz="1200" kern="1200" dirty="0">
                <a:solidFill>
                  <a:schemeClr val="tx1"/>
                </a:solidFill>
                <a:effectLst/>
                <a:latin typeface="+mn-lt"/>
                <a:ea typeface="+mn-ea"/>
                <a:cs typeface="+mn-cs"/>
              </a:rPr>
              <a:t> analiza las formas en que estas estructuras de poder se conectan inextricablemente con y afectan una a la otra para crear un sistema de opresiones interconectadas, “una matriz de dominación”.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Aceptar la existencia de varias identidades intersectadas es un primer paso para entender la complejidad de las disparidades en salud para comunidades que provienen de varios grupos oprimidos históricamente.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otro paso crítico es reconocer la manera en que los sistemas de privilegio y opresión que resultan en múltiples inequidades sociales (p.ej. el racismo, el heterosexismo, el sexismo y el clasismo) se intersectan a un nivel socio estructural macro para mantener las desigualdades en salud. </a:t>
            </a:r>
            <a:endParaRPr lang="en-US" sz="1200" kern="1200" dirty="0">
              <a:solidFill>
                <a:schemeClr val="tx1"/>
              </a:solidFill>
              <a:effectLst/>
              <a:latin typeface="+mn-lt"/>
              <a:ea typeface="+mn-ea"/>
              <a:cs typeface="+mn-cs"/>
            </a:endParaRPr>
          </a:p>
          <a:p>
            <a:endParaRPr lang="es-DO" b="1"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15</a:t>
            </a:fld>
            <a:endParaRPr lang="en-US"/>
          </a:p>
        </p:txBody>
      </p:sp>
    </p:spTree>
    <p:extLst>
      <p:ext uri="{BB962C8B-B14F-4D97-AF65-F5344CB8AC3E}">
        <p14:creationId xmlns:p14="http://schemas.microsoft.com/office/powerpoint/2010/main" val="1731531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SV" dirty="0"/>
          </a:p>
        </p:txBody>
      </p:sp>
      <p:sp>
        <p:nvSpPr>
          <p:cNvPr id="4" name="Slide Number Placeholder 3"/>
          <p:cNvSpPr>
            <a:spLocks noGrp="1"/>
          </p:cNvSpPr>
          <p:nvPr>
            <p:ph type="sldNum" sz="quarter" idx="10"/>
          </p:nvPr>
        </p:nvSpPr>
        <p:spPr/>
        <p:txBody>
          <a:bodyPr/>
          <a:lstStyle/>
          <a:p>
            <a:fld id="{18B35BD0-F5A8-4BC6-A8B2-2B8869700EFD}" type="slidenum">
              <a:rPr lang="en-US" smtClean="0"/>
              <a:t>16</a:t>
            </a:fld>
            <a:endParaRPr lang="en-US"/>
          </a:p>
        </p:txBody>
      </p:sp>
    </p:spTree>
    <p:extLst>
      <p:ext uri="{BB962C8B-B14F-4D97-AF65-F5344CB8AC3E}">
        <p14:creationId xmlns:p14="http://schemas.microsoft.com/office/powerpoint/2010/main" val="1834691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Por</a:t>
            </a:r>
            <a:r>
              <a:rPr lang="es-GT" baseline="0" noProof="0" dirty="0"/>
              <a:t> último, quisiera terminar esta presentación hablando sobre nuestro reciente artículo en </a:t>
            </a:r>
            <a:r>
              <a:rPr lang="es-GT" baseline="0" noProof="0" dirty="0" err="1"/>
              <a:t>NEJM</a:t>
            </a:r>
            <a:r>
              <a:rPr lang="es-GT" baseline="0" noProof="0" dirty="0"/>
              <a:t>.</a:t>
            </a:r>
          </a:p>
          <a:p>
            <a:r>
              <a:rPr lang="es-GT" baseline="0" noProof="0" dirty="0"/>
              <a:t>Primero, quisiera decir que nuestros escritos para esta publicación nacieron de un sentimiento de mucho dolor después de </a:t>
            </a:r>
            <a:r>
              <a:rPr lang="es-GT" baseline="0" noProof="0" dirty="0" err="1"/>
              <a:t>Philando</a:t>
            </a:r>
            <a:r>
              <a:rPr lang="es-GT" baseline="0" noProof="0" dirty="0"/>
              <a:t> </a:t>
            </a:r>
            <a:r>
              <a:rPr lang="es-GT" baseline="0" noProof="0" dirty="0" err="1"/>
              <a:t>Castile</a:t>
            </a:r>
            <a:r>
              <a:rPr lang="es-GT" baseline="0" noProof="0" dirty="0"/>
              <a:t> muriera a balazos. </a:t>
            </a:r>
          </a:p>
          <a:p>
            <a:endParaRPr lang="es-GT" baseline="0" noProof="0" dirty="0"/>
          </a:p>
          <a:p>
            <a:r>
              <a:rPr lang="es-GT" baseline="0" noProof="0" dirty="0"/>
              <a:t>Es un buen recordatorio para mí de encausar lo ocurrido el 8 de noviembre para crear algo que impulse nuestra tarea hacia adelante.  </a:t>
            </a:r>
          </a:p>
          <a:p>
            <a:r>
              <a:rPr lang="es-GT" baseline="0" noProof="0" dirty="0"/>
              <a:t>Decir lo que escribimos</a:t>
            </a:r>
            <a:r>
              <a:rPr lang="es-GT" noProof="0" dirty="0"/>
              <a:t>...</a:t>
            </a:r>
          </a:p>
          <a:p>
            <a:r>
              <a:rPr lang="es-GT" noProof="0" dirty="0"/>
              <a:t>Lo que compartimos no son conocimientos nuevos.</a:t>
            </a:r>
            <a:r>
              <a:rPr lang="es-GT" baseline="0" noProof="0" dirty="0"/>
              <a:t> Nos estamos parando en las espaldas de académicos y teoristas críticos de la raza increíblemente conscientes como Du Bois. Creo que la respuesta que hemos recibido sugiere que estamos listos como </a:t>
            </a:r>
            <a:r>
              <a:rPr lang="es-GT" baseline="0" noProof="0" dirty="0" err="1"/>
              <a:t>HSR</a:t>
            </a:r>
            <a:r>
              <a:rPr lang="es-GT" baseline="0" noProof="0" dirty="0"/>
              <a:t>, </a:t>
            </a:r>
            <a:r>
              <a:rPr lang="es-GT" baseline="0" noProof="0" dirty="0" err="1"/>
              <a:t>HD</a:t>
            </a:r>
            <a:r>
              <a:rPr lang="es-GT" baseline="0" noProof="0" dirty="0"/>
              <a:t> y médicos de campo para hacer más, hacer mejores cosas e implementar nuestra misión lo mejor posible. </a:t>
            </a:r>
            <a:endParaRPr lang="es-GT" noProof="0"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17</a:t>
            </a:fld>
            <a:endParaRPr lang="en-US" altLang="en-US"/>
          </a:p>
        </p:txBody>
      </p:sp>
    </p:spTree>
    <p:extLst>
      <p:ext uri="{BB962C8B-B14F-4D97-AF65-F5344CB8AC3E}">
        <p14:creationId xmlns:p14="http://schemas.microsoft.com/office/powerpoint/2010/main" val="1212159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noProof="0" dirty="0">
                <a:solidFill>
                  <a:schemeClr val="tx1"/>
                </a:solidFill>
                <a:latin typeface="+mn-lt"/>
                <a:ea typeface="+mn-ea"/>
                <a:cs typeface="+mn-cs"/>
              </a:rPr>
              <a:t> El racismo estructural nace de una doctrina de supremacía blanca que se desarrolló para justificar la opresión masiva que incluía la explotación económica y política.</a:t>
            </a:r>
          </a:p>
          <a:p>
            <a:r>
              <a:rPr lang="es-EC" sz="1200" b="0" i="0" u="none" strike="noStrike" kern="1200" baseline="0" noProof="0" dirty="0">
                <a:solidFill>
                  <a:schemeClr val="tx1"/>
                </a:solidFill>
                <a:latin typeface="+mn-lt"/>
                <a:ea typeface="+mn-ea"/>
                <a:cs typeface="+mn-cs"/>
              </a:rPr>
              <a:t> En Estados Unidos, dicha opresión se implementó a través de siglos de esclavitud basada en la construcción social de la raza.</a:t>
            </a:r>
            <a:endParaRPr lang="es-EC" noProof="0" dirty="0">
              <a:latin typeface="+mn-lt"/>
              <a:ea typeface="+mn-ea"/>
            </a:endParaRPr>
          </a:p>
          <a:p>
            <a:endParaRPr lang="es-EC" noProof="0" dirty="0">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a:latin typeface="Arial" charset="0"/>
                <a:ea typeface="ＭＳ Ｐゴシック" charset="-128"/>
              </a:rPr>
              <a:t>Tenemos</a:t>
            </a:r>
            <a:r>
              <a:rPr lang="es-EC" baseline="0" noProof="0" dirty="0">
                <a:latin typeface="Arial" charset="0"/>
                <a:ea typeface="ＭＳ Ｐゴシック" charset="-128"/>
              </a:rPr>
              <a:t> una responsabilidad individual y colectiva de entender las raíces históricas de las disparidades actuales relacionadas con la salud. </a:t>
            </a:r>
            <a:endParaRPr lang="es-EC" noProof="0" dirty="0">
              <a:latin typeface="+mn-lt"/>
              <a:ea typeface="+mn-ea"/>
            </a:endParaRPr>
          </a:p>
        </p:txBody>
      </p:sp>
      <p:sp>
        <p:nvSpPr>
          <p:cNvPr id="4" name="Slide Number Placeholder 3"/>
          <p:cNvSpPr>
            <a:spLocks noGrp="1"/>
          </p:cNvSpPr>
          <p:nvPr>
            <p:ph type="sldNum" sz="quarter" idx="10"/>
          </p:nvPr>
        </p:nvSpPr>
        <p:spPr/>
        <p:txBody>
          <a:bodyPr/>
          <a:lstStyle/>
          <a:p>
            <a:fld id="{96600450-E79B-1B4F-A5A4-A7742E039BCE}" type="slidenum">
              <a:rPr lang="en-US" smtClean="0"/>
              <a:t>18</a:t>
            </a:fld>
            <a:endParaRPr lang="en-US"/>
          </a:p>
        </p:txBody>
      </p:sp>
    </p:spTree>
    <p:extLst>
      <p:ext uri="{BB962C8B-B14F-4D97-AF65-F5344CB8AC3E}">
        <p14:creationId xmlns:p14="http://schemas.microsoft.com/office/powerpoint/2010/main" val="373996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19</a:t>
            </a:fld>
            <a:endParaRPr lang="en-US" altLang="en-US"/>
          </a:p>
        </p:txBody>
      </p:sp>
    </p:spTree>
    <p:extLst>
      <p:ext uri="{BB962C8B-B14F-4D97-AF65-F5344CB8AC3E}">
        <p14:creationId xmlns:p14="http://schemas.microsoft.com/office/powerpoint/2010/main" val="62799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baseline="0" noProof="0" dirty="0"/>
              <a:t>Ahora más que nunca, hay mucho en juego.</a:t>
            </a:r>
          </a:p>
          <a:p>
            <a:r>
              <a:rPr lang="es-CR" baseline="0" noProof="0" dirty="0"/>
              <a:t> </a:t>
            </a:r>
          </a:p>
          <a:p>
            <a:r>
              <a:rPr lang="es-CR" baseline="0" noProof="0" dirty="0"/>
              <a:t>Quisiera empezar compartiendo un artículo publicado en el </a:t>
            </a:r>
            <a:r>
              <a:rPr lang="es-CR" baseline="0" noProof="0" dirty="0" err="1"/>
              <a:t>NYT</a:t>
            </a:r>
            <a:r>
              <a:rPr lang="es-CR" baseline="0" noProof="0" dirty="0"/>
              <a:t>, escrito por el actor y activista. Se publicó antes de los resultados de las elecciones y lo que el dice y advierte, ahora es una realidad...</a:t>
            </a:r>
          </a:p>
          <a:p>
            <a:endParaRPr lang="es-CR"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CR" sz="1200" kern="1200" noProof="0" dirty="0">
                <a:solidFill>
                  <a:schemeClr val="tx1"/>
                </a:solidFill>
                <a:effectLst/>
                <a:latin typeface="+mn-lt"/>
                <a:ea typeface="+mn-ea"/>
                <a:cs typeface="+mn-cs"/>
              </a:rPr>
              <a:t>Él cita a </a:t>
            </a:r>
            <a:r>
              <a:rPr lang="es-CR" sz="1200" kern="1200" noProof="0" dirty="0" err="1">
                <a:solidFill>
                  <a:schemeClr val="tx1"/>
                </a:solidFill>
                <a:effectLst/>
                <a:latin typeface="+mn-lt"/>
                <a:ea typeface="+mn-ea"/>
                <a:cs typeface="+mn-cs"/>
              </a:rPr>
              <a:t>Langston</a:t>
            </a:r>
            <a:r>
              <a:rPr lang="es-CR" sz="1200" kern="1200" noProof="0" dirty="0">
                <a:solidFill>
                  <a:schemeClr val="tx1"/>
                </a:solidFill>
                <a:effectLst/>
                <a:latin typeface="+mn-lt"/>
                <a:ea typeface="+mn-ea"/>
                <a:cs typeface="+mn-cs"/>
              </a:rPr>
              <a:t> Hughes,</a:t>
            </a:r>
            <a:r>
              <a:rPr lang="es-CR" sz="1200" kern="1200" baseline="0" noProof="0" dirty="0">
                <a:solidFill>
                  <a:schemeClr val="tx1"/>
                </a:solidFill>
                <a:effectLst/>
                <a:latin typeface="+mn-lt"/>
                <a:ea typeface="+mn-ea"/>
                <a:cs typeface="+mn-cs"/>
              </a:rPr>
              <a:t> quien escribió este poema en 1</a:t>
            </a:r>
            <a:r>
              <a:rPr lang="es-CR" sz="1200" kern="1200" noProof="0" dirty="0">
                <a:solidFill>
                  <a:schemeClr val="tx1"/>
                </a:solidFill>
                <a:effectLst/>
                <a:latin typeface="+mn-lt"/>
                <a:ea typeface="+mn-ea"/>
                <a:cs typeface="+mn-cs"/>
              </a:rPr>
              <a:t>935,</a:t>
            </a:r>
            <a:r>
              <a:rPr lang="es-CR" sz="1200" kern="1200" baseline="0" noProof="0" dirty="0">
                <a:solidFill>
                  <a:schemeClr val="tx1"/>
                </a:solidFill>
                <a:effectLst/>
                <a:latin typeface="+mn-lt"/>
                <a:ea typeface="+mn-ea"/>
                <a:cs typeface="+mn-cs"/>
              </a:rPr>
              <a:t> en una América muy diferente. </a:t>
            </a:r>
            <a:r>
              <a:rPr lang="es-ES" sz="1200" kern="1200" dirty="0">
                <a:solidFill>
                  <a:schemeClr val="tx1"/>
                </a:solidFill>
                <a:effectLst/>
                <a:latin typeface="+mn-lt"/>
                <a:ea typeface="+mn-ea"/>
                <a:cs typeface="+mn-cs"/>
              </a:rPr>
              <a:t>Era una América en la que la vida de una persona negra no valía mucho. En donde las mujeres todavía eran ciudadanas de segunda clase, en donde a los judíos y a otros grupos étnicos se los miraba con sospecha, y en donde a los inmigrantes se los excluía totalmente a menos que vinieran de ciertos países aprobados del norte de Europa. En donde los homosexuales no se atrevían a decir el nombre de su amado, y en donde “pasar” por blanco, como un </a:t>
            </a:r>
            <a:r>
              <a:rPr lang="es-ES" sz="1200" i="1" kern="1200" dirty="0" err="1">
                <a:solidFill>
                  <a:schemeClr val="tx1"/>
                </a:solidFill>
                <a:effectLst/>
                <a:latin typeface="+mn-lt"/>
                <a:ea typeface="+mn-ea"/>
                <a:cs typeface="+mn-cs"/>
              </a:rPr>
              <a:t>WASP</a:t>
            </a:r>
            <a:r>
              <a:rPr lang="es-ES" sz="1200" kern="1200" dirty="0">
                <a:solidFill>
                  <a:schemeClr val="tx1"/>
                </a:solidFill>
                <a:effectLst/>
                <a:latin typeface="+mn-lt"/>
                <a:ea typeface="+mn-ea"/>
                <a:cs typeface="+mn-cs"/>
              </a:rPr>
              <a:t>, como heterosexual, como algo o alguien más que encajara en lo que América debía de ser, era algo común, con toda la autodegradación y vergüenza que requería</a:t>
            </a:r>
            <a:r>
              <a:rPr lang="es-CR" sz="1200" kern="1200" noProof="0" dirty="0">
                <a:solidFill>
                  <a:schemeClr val="tx1"/>
                </a:solidFill>
                <a:effectLst/>
                <a:latin typeface="+mn-lt"/>
                <a:ea typeface="+mn-ea"/>
                <a:cs typeface="+mn-cs"/>
              </a:rPr>
              <a:t>.</a:t>
            </a:r>
          </a:p>
          <a:p>
            <a:endParaRPr lang="es-CR" sz="120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Era una América que seguía estando regida, básicamente, por la violencia. En donde los linchamientos, y especialmente la amenaza de ellos, se utilizaban para mantener a las minorías alejadas de las urnas y en su lugar. En donde las compañías amasaban arsenales para que los matones usaran las armas en contra de sus propios empleados y reclutaran a la policía y a la Guardia Nacional para ayudarlos si sus ejércitos privados corporativos no eran suficientes. En donde a los veteranos desamparados de la Segunda Guerra Mundial se los expulsaba de las calles de Washington con gas lacrimógeno y bayonetas, después de haber ido a la capital de nuestro país a pedir el dinero que se les debía.  </a:t>
            </a:r>
            <a:endParaRPr lang="en-US" sz="1200" kern="1200" dirty="0">
              <a:solidFill>
                <a:schemeClr val="tx1"/>
              </a:solidFill>
              <a:effectLst/>
              <a:latin typeface="+mn-lt"/>
              <a:ea typeface="+mn-ea"/>
              <a:cs typeface="+mn-cs"/>
            </a:endParaRPr>
          </a:p>
          <a:p>
            <a:endParaRPr lang="es-C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Mucho de eso es como América siempre había sido. La cambiamos, muchos de nosotros, a través de algunos de los desafíos históricos de los cuales estamos más orgullosos. No fue fácil, y a veces no fue bonito, pero lo hicimos, juntos. Logramos</a:t>
            </a:r>
            <a:r>
              <a:rPr lang="es-ES" sz="1200" kern="1200" baseline="0" dirty="0">
                <a:solidFill>
                  <a:schemeClr val="tx1"/>
                </a:solidFill>
                <a:effectLst/>
                <a:latin typeface="+mn-lt"/>
                <a:ea typeface="+mn-ea"/>
                <a:cs typeface="+mn-cs"/>
              </a:rPr>
              <a:t> que todos tuvieran el derecho de votar. Acabamos con </a:t>
            </a:r>
            <a:r>
              <a:rPr lang="es-CR" sz="1200" kern="1200" noProof="0" dirty="0" err="1">
                <a:solidFill>
                  <a:schemeClr val="tx1"/>
                </a:solidFill>
                <a:effectLst/>
                <a:latin typeface="+mn-lt"/>
                <a:ea typeface="+mn-ea"/>
                <a:cs typeface="+mn-cs"/>
              </a:rPr>
              <a:t>Jim</a:t>
            </a:r>
            <a:r>
              <a:rPr lang="es-CR" sz="1200" kern="1200" noProof="0" dirty="0">
                <a:solidFill>
                  <a:schemeClr val="tx1"/>
                </a:solidFill>
                <a:effectLst/>
                <a:latin typeface="+mn-lt"/>
                <a:ea typeface="+mn-ea"/>
                <a:cs typeface="+mn-cs"/>
              </a:rPr>
              <a:t> </a:t>
            </a:r>
            <a:r>
              <a:rPr lang="es-CR" sz="1200" kern="1200" noProof="0" dirty="0" err="1">
                <a:solidFill>
                  <a:schemeClr val="tx1"/>
                </a:solidFill>
                <a:effectLst/>
                <a:latin typeface="+mn-lt"/>
                <a:ea typeface="+mn-ea"/>
                <a:cs typeface="+mn-cs"/>
              </a:rPr>
              <a:t>Crow</a:t>
            </a:r>
            <a:r>
              <a:rPr lang="es-CR" sz="1200" kern="1200" baseline="0" noProof="0" dirty="0">
                <a:solidFill>
                  <a:schemeClr val="tx1"/>
                </a:solidFill>
                <a:effectLst/>
                <a:latin typeface="+mn-lt"/>
                <a:ea typeface="+mn-ea"/>
                <a:cs typeface="+mn-cs"/>
              </a:rPr>
              <a:t> y empujamos para abrir la Puerta Dorada otra vez para darles la bienvenida a los inmigrantes. Logramos que las mujeres tuvieran los mismos derechos, y peleamos para que las personas de cualquier género y orientación sexual salieran a la luz. Y si todavía no hemos creado la América que </a:t>
            </a:r>
            <a:r>
              <a:rPr lang="es-CR" sz="1200" kern="1200" noProof="0" dirty="0" err="1">
                <a:solidFill>
                  <a:schemeClr val="tx1"/>
                </a:solidFill>
                <a:effectLst/>
                <a:latin typeface="+mn-lt"/>
                <a:ea typeface="+mn-ea"/>
                <a:cs typeface="+mn-cs"/>
              </a:rPr>
              <a:t>Langston</a:t>
            </a:r>
            <a:r>
              <a:rPr lang="es-CR" sz="1200" kern="1200" noProof="0" dirty="0">
                <a:solidFill>
                  <a:schemeClr val="tx1"/>
                </a:solidFill>
                <a:effectLst/>
                <a:latin typeface="+mn-lt"/>
                <a:ea typeface="+mn-ea"/>
                <a:cs typeface="+mn-cs"/>
              </a:rPr>
              <a:t> Hughes juró</a:t>
            </a:r>
            <a:r>
              <a:rPr lang="es-CR" sz="1200" kern="1200" baseline="0" noProof="0" dirty="0">
                <a:solidFill>
                  <a:schemeClr val="tx1"/>
                </a:solidFill>
                <a:effectLst/>
                <a:latin typeface="+mn-lt"/>
                <a:ea typeface="+mn-ea"/>
                <a:cs typeface="+mn-cs"/>
              </a:rPr>
              <a:t> sería, “La tierra que nunca ha sido todavía”, si todavía queda mucho por hacer, por lo menos hemos avanzado nuestros estándares de humanidad, esperanza y decencia a lugares en donde muchas personas nunca se imaginaron podríamos llegar. </a:t>
            </a:r>
            <a:endParaRPr lang="es-CR" sz="1200" kern="1200" noProof="0" dirty="0">
              <a:solidFill>
                <a:schemeClr val="tx1"/>
              </a:solidFill>
              <a:effectLst/>
              <a:latin typeface="+mn-lt"/>
              <a:ea typeface="+mn-ea"/>
              <a:cs typeface="+mn-cs"/>
            </a:endParaRPr>
          </a:p>
          <a:p>
            <a:endParaRPr lang="es-CR" baseline="0"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2</a:t>
            </a:fld>
            <a:endParaRPr lang="en-US"/>
          </a:p>
        </p:txBody>
      </p:sp>
    </p:spTree>
    <p:extLst>
      <p:ext uri="{BB962C8B-B14F-4D97-AF65-F5344CB8AC3E}">
        <p14:creationId xmlns:p14="http://schemas.microsoft.com/office/powerpoint/2010/main" val="635226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20</a:t>
            </a:fld>
            <a:endParaRPr lang="en-US" altLang="en-US"/>
          </a:p>
        </p:txBody>
      </p:sp>
    </p:spTree>
    <p:extLst>
      <p:ext uri="{BB962C8B-B14F-4D97-AF65-F5344CB8AC3E}">
        <p14:creationId xmlns:p14="http://schemas.microsoft.com/office/powerpoint/2010/main" val="3597193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SV" noProof="0" dirty="0">
                <a:latin typeface="Arial" charset="0"/>
                <a:ea typeface="Arial" charset="0"/>
                <a:cs typeface="Arial" charset="0"/>
              </a:rPr>
              <a:t>Quizás si cambiamos nuestro enfoque clínico y</a:t>
            </a:r>
            <a:r>
              <a:rPr lang="es-SV" baseline="0" noProof="0" dirty="0">
                <a:latin typeface="Arial" charset="0"/>
                <a:ea typeface="Arial" charset="0"/>
                <a:cs typeface="Arial" charset="0"/>
              </a:rPr>
              <a:t> de investigación de la raza al racismo, podremos iniciar una acción colectiva en lugar de solo enfatizar la responsabilidad individual</a:t>
            </a:r>
            <a:r>
              <a:rPr lang="es-SV" noProof="0" dirty="0">
                <a:latin typeface="Arial" charset="0"/>
                <a:ea typeface="Arial" charset="0"/>
                <a:cs typeface="Arial" charset="0"/>
              </a:rPr>
              <a:t>.</a:t>
            </a:r>
          </a:p>
          <a:p>
            <a:endParaRPr lang="es-SV" noProof="0"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21</a:t>
            </a:fld>
            <a:endParaRPr lang="en-US" altLang="en-US"/>
          </a:p>
        </p:txBody>
      </p:sp>
    </p:spTree>
    <p:extLst>
      <p:ext uri="{BB962C8B-B14F-4D97-AF65-F5344CB8AC3E}">
        <p14:creationId xmlns:p14="http://schemas.microsoft.com/office/powerpoint/2010/main" val="22315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22</a:t>
            </a:fld>
            <a:endParaRPr lang="en-US" altLang="en-US"/>
          </a:p>
        </p:txBody>
      </p:sp>
    </p:spTree>
    <p:extLst>
      <p:ext uri="{BB962C8B-B14F-4D97-AF65-F5344CB8AC3E}">
        <p14:creationId xmlns:p14="http://schemas.microsoft.com/office/powerpoint/2010/main" val="358710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8B35BD0-F5A8-4BC6-A8B2-2B8869700EFD}" type="slidenum">
              <a:rPr lang="en-US" smtClean="0"/>
              <a:t>23</a:t>
            </a:fld>
            <a:endParaRPr lang="en-US"/>
          </a:p>
        </p:txBody>
      </p:sp>
    </p:spTree>
    <p:extLst>
      <p:ext uri="{BB962C8B-B14F-4D97-AF65-F5344CB8AC3E}">
        <p14:creationId xmlns:p14="http://schemas.microsoft.com/office/powerpoint/2010/main" val="46935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HN" sz="1200" kern="1200" noProof="0" dirty="0">
                <a:solidFill>
                  <a:schemeClr val="tx1"/>
                </a:solidFill>
                <a:effectLst/>
                <a:latin typeface="+mn-lt"/>
                <a:ea typeface="+mn-ea"/>
                <a:cs typeface="+mn-cs"/>
              </a:rPr>
              <a:t>Los resultados de las elecciones nacionales de Estados Unidos son lo que son: terribles, devastadores y aterradores... Pero </a:t>
            </a:r>
            <a:r>
              <a:rPr lang="es-HN" sz="1200" kern="1200" baseline="0" noProof="0" dirty="0">
                <a:solidFill>
                  <a:schemeClr val="tx1"/>
                </a:solidFill>
                <a:latin typeface="+mn-lt"/>
                <a:ea typeface="+mn-ea"/>
                <a:cs typeface="+mn-cs"/>
              </a:rPr>
              <a:t>Harry </a:t>
            </a:r>
            <a:r>
              <a:rPr lang="es-HN" sz="1200" kern="1200" baseline="0" noProof="0" dirty="0" err="1">
                <a:solidFill>
                  <a:schemeClr val="tx1"/>
                </a:solidFill>
                <a:latin typeface="+mn-lt"/>
                <a:ea typeface="+mn-ea"/>
                <a:cs typeface="+mn-cs"/>
              </a:rPr>
              <a:t>Belafonte</a:t>
            </a:r>
            <a:r>
              <a:rPr lang="es-HN" sz="1200" kern="1200" baseline="0" noProof="0" dirty="0">
                <a:solidFill>
                  <a:schemeClr val="tx1"/>
                </a:solidFill>
                <a:latin typeface="+mn-lt"/>
                <a:ea typeface="+mn-ea"/>
                <a:cs typeface="+mn-cs"/>
              </a:rPr>
              <a:t> nos recuerda que...la cambiamos...</a:t>
            </a:r>
          </a:p>
          <a:p>
            <a:endParaRPr lang="es-HN" sz="1200" kern="1200" baseline="0" noProof="0" dirty="0">
              <a:solidFill>
                <a:schemeClr val="tx1"/>
              </a:solidFill>
              <a:latin typeface="+mn-lt"/>
              <a:ea typeface="+mn-ea"/>
              <a:cs typeface="+mn-cs"/>
            </a:endParaRPr>
          </a:p>
          <a:p>
            <a:r>
              <a:rPr lang="es-HN" sz="1200" kern="1200" baseline="0" noProof="0" dirty="0">
                <a:solidFill>
                  <a:schemeClr val="tx1"/>
                </a:solidFill>
                <a:latin typeface="+mn-lt"/>
                <a:ea typeface="+mn-ea"/>
                <a:cs typeface="+mn-cs"/>
              </a:rPr>
              <a:t>Así que me recuerdo a mí misma que, pelea tras peleas, de una generación a otra, esta tarea, NUESTRA tarea, seguirá avanzando. porque nosotros seguiremos luchando, encontrando maneras colectivas de crear un mundo en el cual todos podamos realmente prosperar. </a:t>
            </a:r>
            <a:endParaRPr lang="es-HN" sz="1200" kern="120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8B35BD0-F5A8-4BC6-A8B2-2B8869700EFD}" type="slidenum">
              <a:rPr lang="en-US" smtClean="0"/>
              <a:t>24</a:t>
            </a:fld>
            <a:endParaRPr lang="en-US"/>
          </a:p>
        </p:txBody>
      </p:sp>
    </p:spTree>
    <p:extLst>
      <p:ext uri="{BB962C8B-B14F-4D97-AF65-F5344CB8AC3E}">
        <p14:creationId xmlns:p14="http://schemas.microsoft.com/office/powerpoint/2010/main" val="175052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25</a:t>
            </a:fld>
            <a:endParaRPr lang="en-US" altLang="en-US"/>
          </a:p>
        </p:txBody>
      </p:sp>
    </p:spTree>
    <p:extLst>
      <p:ext uri="{BB962C8B-B14F-4D97-AF65-F5344CB8AC3E}">
        <p14:creationId xmlns:p14="http://schemas.microsoft.com/office/powerpoint/2010/main" val="82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sz="120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Lo que los hombres viejos saben, también, es que todo lo Ganado se puede perder. </a:t>
            </a:r>
          </a:p>
          <a:p>
            <a:endParaRPr lang="es-419" sz="1200" kern="1200" noProof="0" dirty="0">
              <a:solidFill>
                <a:schemeClr val="tx1"/>
              </a:solidFill>
              <a:effectLst/>
              <a:latin typeface="+mn-lt"/>
              <a:ea typeface="+mn-ea"/>
              <a:cs typeface="+mn-cs"/>
            </a:endParaRPr>
          </a:p>
          <a:p>
            <a:r>
              <a:rPr lang="es-419" noProof="0" dirty="0"/>
              <a:t>Esta frase no ha parado de resonar en mi cabeza durante los últimos</a:t>
            </a:r>
            <a:r>
              <a:rPr lang="es-419" baseline="0" noProof="0" dirty="0"/>
              <a:t> días. Creo que, para minimizar nuestras pérdidas en el mundo de las desigualdades en salud, queda mucho por entender y mucho por hacer...</a:t>
            </a:r>
            <a:endParaRPr lang="es-419"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3</a:t>
            </a:fld>
            <a:endParaRPr lang="en-US"/>
          </a:p>
        </p:txBody>
      </p:sp>
    </p:spTree>
    <p:extLst>
      <p:ext uri="{BB962C8B-B14F-4D97-AF65-F5344CB8AC3E}">
        <p14:creationId xmlns:p14="http://schemas.microsoft.com/office/powerpoint/2010/main" val="39291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1200" kern="1200" noProof="0" dirty="0">
                <a:solidFill>
                  <a:schemeClr val="tx1"/>
                </a:solidFill>
                <a:effectLst/>
                <a:latin typeface="+mn-lt"/>
                <a:ea typeface="+mn-ea"/>
                <a:cs typeface="+mn-cs"/>
              </a:rPr>
              <a:t>No es con frecuencia que inicio mis presentaciones con el tema de la supremacía blanca.</a:t>
            </a:r>
            <a:r>
              <a:rPr lang="es-GT" sz="1200" kern="1200" baseline="0" noProof="0" dirty="0">
                <a:solidFill>
                  <a:schemeClr val="tx1"/>
                </a:solidFill>
                <a:effectLst/>
                <a:latin typeface="+mn-lt"/>
                <a:ea typeface="+mn-ea"/>
                <a:cs typeface="+mn-cs"/>
              </a:rPr>
              <a:t> </a:t>
            </a:r>
            <a:r>
              <a:rPr lang="es-GT" sz="1200" kern="1200" noProof="0" dirty="0">
                <a:solidFill>
                  <a:schemeClr val="tx1"/>
                </a:solidFill>
                <a:effectLst/>
                <a:latin typeface="+mn-lt"/>
                <a:ea typeface="+mn-ea"/>
                <a:cs typeface="+mn-cs"/>
              </a:rPr>
              <a:t>Pero hoy, sabiendo cuánto está en juego, se siente como un error no hacerlo.</a:t>
            </a:r>
          </a:p>
          <a:p>
            <a:endParaRPr lang="es-GT" sz="1200" kern="1200" noProof="0" dirty="0">
              <a:solidFill>
                <a:schemeClr val="tx1"/>
              </a:solidFill>
              <a:effectLst/>
              <a:latin typeface="+mn-lt"/>
              <a:ea typeface="+mn-ea"/>
              <a:cs typeface="+mn-cs"/>
            </a:endParaRPr>
          </a:p>
          <a:p>
            <a:r>
              <a:rPr lang="es-GT" sz="1200" kern="1200" noProof="0" dirty="0">
                <a:solidFill>
                  <a:schemeClr val="tx1"/>
                </a:solidFill>
                <a:effectLst/>
                <a:latin typeface="+mn-lt"/>
                <a:ea typeface="+mn-ea"/>
                <a:cs typeface="+mn-cs"/>
              </a:rPr>
              <a:t>La supremacía blanca es lo que cambió nuestro ambiente político de la noche a la mañana, y necesitamos entender lo que es y cómo se manifiesta si vamos a reunir la energía suficiente para continuar avanzando y eliminar las desigualdades e inequidades en salud.</a:t>
            </a:r>
          </a:p>
          <a:p>
            <a:endParaRPr lang="es-GT"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T" sz="1200" kern="1200" noProof="0" dirty="0">
                <a:solidFill>
                  <a:schemeClr val="tx1"/>
                </a:solidFill>
                <a:effectLst/>
                <a:latin typeface="+mn-lt"/>
                <a:ea typeface="+mn-ea"/>
                <a:cs typeface="+mn-cs"/>
              </a:rPr>
              <a:t>La supremacía blanca</a:t>
            </a:r>
            <a:r>
              <a:rPr lang="es-GT" sz="1200" kern="1200" baseline="0" noProof="0" dirty="0">
                <a:solidFill>
                  <a:schemeClr val="tx1"/>
                </a:solidFill>
                <a:effectLst/>
                <a:latin typeface="+mn-lt"/>
                <a:ea typeface="+mn-ea"/>
                <a:cs typeface="+mn-cs"/>
              </a:rPr>
              <a:t> </a:t>
            </a:r>
            <a:r>
              <a:rPr lang="es-GT" sz="1200" kern="1200" noProof="0" dirty="0">
                <a:solidFill>
                  <a:schemeClr val="tx1"/>
                </a:solidFill>
                <a:effectLst/>
                <a:latin typeface="+mn-lt"/>
                <a:ea typeface="+mn-ea"/>
                <a:cs typeface="+mn-cs"/>
              </a:rPr>
              <a:t>forma la base de las desigualdades en salud que persisten y a las que se enfrentan las personas negras y otras personas de color,</a:t>
            </a:r>
            <a:r>
              <a:rPr lang="es-GT" sz="1200" kern="1200" baseline="0" noProof="0" dirty="0">
                <a:solidFill>
                  <a:schemeClr val="tx1"/>
                </a:solidFill>
                <a:effectLst/>
                <a:latin typeface="+mn-lt"/>
                <a:ea typeface="+mn-ea"/>
                <a:cs typeface="+mn-cs"/>
              </a:rPr>
              <a:t> es lo que permite que la policía le dispare y mate a un hombre negro sin que pueda hacer casi nada o nada</a:t>
            </a:r>
            <a:r>
              <a:rPr lang="es-GT" baseline="0" noProof="0" dirty="0"/>
              <a:t>.</a:t>
            </a:r>
          </a:p>
          <a:p>
            <a:endParaRPr lang="es-GT" baseline="0" noProof="0" dirty="0"/>
          </a:p>
          <a:p>
            <a:r>
              <a:rPr lang="es-GT" baseline="0" noProof="0" dirty="0"/>
              <a:t>Espero que aquellos de nosotros quienes estamos trabajando para eliminar las desigualdades en salud empecemos a utilizar la frase “supremacía blanca” en nuestro trabajo y a entender la manera en que la inequidad en salud se distribuye y por qué sigue existiendo. </a:t>
            </a:r>
          </a:p>
          <a:p>
            <a:endParaRPr lang="es-GT" baseline="0" noProof="0" dirty="0"/>
          </a:p>
          <a:p>
            <a:r>
              <a:rPr lang="es-GT" baseline="0" noProof="0" dirty="0"/>
              <a:t>Quiero que quede claro que no estoy hablando ni hablaré durante esta presentación sobre la discriminación individual o personal…</a:t>
            </a:r>
          </a:p>
        </p:txBody>
      </p:sp>
      <p:sp>
        <p:nvSpPr>
          <p:cNvPr id="4" name="Slide Number Placeholder 3"/>
          <p:cNvSpPr>
            <a:spLocks noGrp="1"/>
          </p:cNvSpPr>
          <p:nvPr>
            <p:ph type="sldNum" sz="quarter" idx="10"/>
          </p:nvPr>
        </p:nvSpPr>
        <p:spPr/>
        <p:txBody>
          <a:bodyPr/>
          <a:lstStyle/>
          <a:p>
            <a:fld id="{18B35BD0-F5A8-4BC6-A8B2-2B8869700EFD}" type="slidenum">
              <a:rPr lang="en-US" smtClean="0"/>
              <a:t>4</a:t>
            </a:fld>
            <a:endParaRPr lang="en-US"/>
          </a:p>
        </p:txBody>
      </p:sp>
    </p:spTree>
    <p:extLst>
      <p:ext uri="{BB962C8B-B14F-4D97-AF65-F5344CB8AC3E}">
        <p14:creationId xmlns:p14="http://schemas.microsoft.com/office/powerpoint/2010/main" val="129549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noProof="0" dirty="0"/>
              <a:t>Los temas raciales, de la supremacía</a:t>
            </a:r>
            <a:r>
              <a:rPr lang="es-EC" baseline="0" noProof="0" dirty="0"/>
              <a:t> blanca y el racismo estructural han estado al frente de nuestros noticieros y medios de comunicación ciertamente durante las elecciones, pero también en particular cuando George </a:t>
            </a:r>
            <a:r>
              <a:rPr lang="es-EC" baseline="0" noProof="0" dirty="0" err="1"/>
              <a:t>Zimmerman</a:t>
            </a:r>
            <a:r>
              <a:rPr lang="es-EC" baseline="0" noProof="0" dirty="0"/>
              <a:t> le disparó y mató a </a:t>
            </a:r>
            <a:r>
              <a:rPr lang="es-EC" baseline="0" noProof="0" dirty="0" err="1"/>
              <a:t>Trayvon</a:t>
            </a:r>
            <a:r>
              <a:rPr lang="es-EC" baseline="0" noProof="0" dirty="0"/>
              <a:t> Martin.</a:t>
            </a:r>
          </a:p>
          <a:p>
            <a:endParaRPr lang="es-EC" baseline="0" noProof="0" dirty="0"/>
          </a:p>
          <a:p>
            <a:r>
              <a:rPr lang="es-EC" baseline="0" noProof="0" dirty="0"/>
              <a:t>Hemos visto titulares hablando sobre el problema racial en EE.UU. y nos hemos visto forzados a lidiar con, o por lo menos incapaces de ignorar, el hecho de que los temas raciales están integrados profundamente en nuestra sociedad.  </a:t>
            </a:r>
          </a:p>
          <a:p>
            <a:endParaRPr lang="es-EC" noProof="0" dirty="0"/>
          </a:p>
          <a:p>
            <a:r>
              <a:rPr lang="es-EC" baseline="0" noProof="0" dirty="0"/>
              <a:t>El movimiento “Las vidas negras cuentan” en particular ha resaltado el impacto malicioso del racismo estructural en la salud y el bienestar de las comunidades negras (y otras comunidades marginadas).  </a:t>
            </a:r>
          </a:p>
        </p:txBody>
      </p:sp>
      <p:sp>
        <p:nvSpPr>
          <p:cNvPr id="4" name="Slide Number Placeholder 3"/>
          <p:cNvSpPr>
            <a:spLocks noGrp="1"/>
          </p:cNvSpPr>
          <p:nvPr>
            <p:ph type="sldNum" sz="quarter" idx="10"/>
          </p:nvPr>
        </p:nvSpPr>
        <p:spPr/>
        <p:txBody>
          <a:bodyPr/>
          <a:lstStyle/>
          <a:p>
            <a:fld id="{18B35BD0-F5A8-4BC6-A8B2-2B8869700EFD}" type="slidenum">
              <a:rPr lang="en-US" smtClean="0"/>
              <a:t>5</a:t>
            </a:fld>
            <a:endParaRPr lang="en-US"/>
          </a:p>
        </p:txBody>
      </p:sp>
    </p:spTree>
    <p:extLst>
      <p:ext uri="{BB962C8B-B14F-4D97-AF65-F5344CB8AC3E}">
        <p14:creationId xmlns:p14="http://schemas.microsoft.com/office/powerpoint/2010/main" val="107210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noProof="0" dirty="0"/>
              <a:t>Yo</a:t>
            </a:r>
            <a:r>
              <a:rPr lang="es-CR" baseline="0" noProof="0" dirty="0"/>
              <a:t> sé, es mucho. Es mucho para procesar y con que lidiar y entender. Es complejo e inquietante. Cuando hablo sobre el racismo estructural y la supremacía blanca, quiero que quede claro que no estoy hablando de los agentes o racistas individuales. Estoy hablando de los sistemas y estructuras que perpetúan una ideología racista y distribuyen el privilegio con base en un grupo racial. Y el hecho de que si no lo entendemos y reconocemos, entonces estamos desempeñando un papel en perpetuarlo.</a:t>
            </a:r>
          </a:p>
          <a:p>
            <a:endParaRPr lang="es-CR" baseline="0" noProof="0" dirty="0"/>
          </a:p>
          <a:p>
            <a:r>
              <a:rPr lang="es-CR" baseline="0" noProof="0" dirty="0"/>
              <a:t>Quiero retroceder un poco y hablar sobre cómo llegamos a este punto antes de hablar de cómo y por qué la salud negra se ve afectada desigualmente por [el racismo estructural]...</a:t>
            </a:r>
          </a:p>
          <a:p>
            <a:endParaRPr lang="es-CR" noProof="0" dirty="0"/>
          </a:p>
          <a:p>
            <a:r>
              <a:rPr lang="es-CR" sz="1200" kern="1200" noProof="0" dirty="0">
                <a:solidFill>
                  <a:schemeClr val="tx1"/>
                </a:solidFill>
                <a:latin typeface="+mn-lt"/>
                <a:ea typeface="+mn-ea"/>
                <a:cs typeface="+mn-cs"/>
              </a:rPr>
              <a:t>La idea</a:t>
            </a:r>
            <a:r>
              <a:rPr lang="es-CR" sz="1200" kern="1200" baseline="0" noProof="0" dirty="0">
                <a:solidFill>
                  <a:schemeClr val="tx1"/>
                </a:solidFill>
                <a:latin typeface="+mn-lt"/>
                <a:ea typeface="+mn-ea"/>
                <a:cs typeface="+mn-cs"/>
              </a:rPr>
              <a:t> de la raza surgió para justificar la esclavitud en el Nuevo Mundo durante el siglo diecisiete y legitimó una jerarquía social que privilegiaba a los blancos.</a:t>
            </a:r>
          </a:p>
          <a:p>
            <a:r>
              <a:rPr lang="es-CR" sz="1200" kern="1200" noProof="0" dirty="0">
                <a:solidFill>
                  <a:schemeClr val="tx1"/>
                </a:solidFill>
                <a:latin typeface="+mn-lt"/>
                <a:ea typeface="+mn-ea"/>
                <a:cs typeface="+mn-cs"/>
              </a:rPr>
              <a:t> </a:t>
            </a:r>
          </a:p>
          <a:p>
            <a:r>
              <a:rPr lang="es-CR" sz="1200" kern="1200" noProof="0" dirty="0">
                <a:solidFill>
                  <a:schemeClr val="tx1"/>
                </a:solidFill>
                <a:latin typeface="+mn-lt"/>
                <a:ea typeface="+mn-ea"/>
                <a:cs typeface="+mn-cs"/>
              </a:rPr>
              <a:t>Al</a:t>
            </a:r>
            <a:r>
              <a:rPr lang="es-CR" sz="1200" kern="1200" baseline="0" noProof="0" dirty="0">
                <a:solidFill>
                  <a:schemeClr val="tx1"/>
                </a:solidFill>
                <a:latin typeface="+mn-lt"/>
                <a:ea typeface="+mn-ea"/>
                <a:cs typeface="+mn-cs"/>
              </a:rPr>
              <a:t> principio, los africanos esclavos “eran tratados solo ligeramente diferente a los otros miembros de las ‘clases bajas’”. </a:t>
            </a:r>
          </a:p>
          <a:p>
            <a:r>
              <a:rPr lang="es-CR" sz="1200" kern="1200" noProof="0" dirty="0">
                <a:solidFill>
                  <a:schemeClr val="tx1"/>
                </a:solidFill>
                <a:latin typeface="+mn-lt"/>
                <a:ea typeface="+mn-ea"/>
                <a:cs typeface="+mn-cs"/>
              </a:rPr>
              <a:t> </a:t>
            </a:r>
          </a:p>
          <a:p>
            <a:r>
              <a:rPr lang="es-CR" sz="1200" kern="1200" noProof="0" dirty="0">
                <a:solidFill>
                  <a:schemeClr val="tx1"/>
                </a:solidFill>
                <a:latin typeface="+mn-lt"/>
                <a:ea typeface="+mn-ea"/>
                <a:cs typeface="+mn-cs"/>
              </a:rPr>
              <a:t>Durante la segunda mitad</a:t>
            </a:r>
            <a:r>
              <a:rPr lang="es-CR" sz="1200" kern="1200" baseline="0" noProof="0" dirty="0">
                <a:solidFill>
                  <a:schemeClr val="tx1"/>
                </a:solidFill>
                <a:latin typeface="+mn-lt"/>
                <a:ea typeface="+mn-ea"/>
                <a:cs typeface="+mn-cs"/>
              </a:rPr>
              <a:t> del siglo diecisiete, se pasaron leyes de esclavitud para asegurar </a:t>
            </a:r>
            <a:r>
              <a:rPr lang="es-CR" sz="1200" kern="1200" noProof="0" dirty="0">
                <a:solidFill>
                  <a:schemeClr val="tx1"/>
                </a:solidFill>
                <a:latin typeface="+mn-lt"/>
                <a:ea typeface="+mn-ea"/>
                <a:cs typeface="+mn-cs"/>
              </a:rPr>
              <a:t>que existiera una fuerza laborar en las plantaciones y prevenir</a:t>
            </a:r>
            <a:r>
              <a:rPr lang="es-CR" sz="1200" kern="1200" baseline="0" noProof="0" dirty="0">
                <a:solidFill>
                  <a:schemeClr val="tx1"/>
                </a:solidFill>
                <a:latin typeface="+mn-lt"/>
                <a:ea typeface="+mn-ea"/>
                <a:cs typeface="+mn-cs"/>
              </a:rPr>
              <a:t> coaliciones entre los esclavos negros y los sirvientes blancos endeudados. </a:t>
            </a:r>
          </a:p>
          <a:p>
            <a:endParaRPr lang="es-CR" sz="1200" kern="1200" baseline="0" noProof="0" dirty="0">
              <a:solidFill>
                <a:schemeClr val="tx1"/>
              </a:solidFill>
              <a:latin typeface="+mn-lt"/>
              <a:ea typeface="+mn-ea"/>
              <a:cs typeface="+mn-cs"/>
            </a:endParaRPr>
          </a:p>
          <a:p>
            <a:r>
              <a:rPr lang="es-CR" sz="1200" kern="1200" noProof="0" dirty="0">
                <a:solidFill>
                  <a:schemeClr val="tx1"/>
                </a:solidFill>
                <a:latin typeface="+mn-lt"/>
                <a:ea typeface="+mn-ea"/>
                <a:cs typeface="+mn-cs"/>
              </a:rPr>
              <a:t>La</a:t>
            </a:r>
            <a:r>
              <a:rPr lang="es-CR" sz="1200" kern="1200" baseline="0" noProof="0" dirty="0">
                <a:solidFill>
                  <a:schemeClr val="tx1"/>
                </a:solidFill>
                <a:latin typeface="+mn-lt"/>
                <a:ea typeface="+mn-ea"/>
                <a:cs typeface="+mn-cs"/>
              </a:rPr>
              <a:t> diferencia en posición social entre los negros y blancos se fortaleció, y los sirvientes endeudados provenientes de varios países europeos se vieron a sí mismos como “la raza blanca” por primera vez.</a:t>
            </a:r>
            <a:r>
              <a:rPr lang="es-CR" sz="1200" kern="1200" noProof="0" dirty="0">
                <a:solidFill>
                  <a:schemeClr val="tx1"/>
                </a:solidFill>
                <a:latin typeface="+mn-lt"/>
                <a:ea typeface="+mn-ea"/>
                <a:cs typeface="+mn-cs"/>
              </a:rPr>
              <a:t> </a:t>
            </a:r>
          </a:p>
          <a:p>
            <a:endParaRPr lang="es-CR" sz="1200" kern="1200" noProof="0" dirty="0">
              <a:solidFill>
                <a:schemeClr val="tx1"/>
              </a:solidFill>
              <a:latin typeface="+mn-lt"/>
              <a:ea typeface="+mn-ea"/>
              <a:cs typeface="+mn-cs"/>
            </a:endParaRPr>
          </a:p>
          <a:p>
            <a:r>
              <a:rPr lang="es-CR" noProof="0" dirty="0"/>
              <a:t>Las creencias raciales siempre han estado conectadas con las ideas sociales y las políticas. Después de todo, si las diferencias entre grupos fueran naturales, entonces nada podría o debería hacerse</a:t>
            </a:r>
            <a:r>
              <a:rPr lang="es-CR" baseline="0" noProof="0" dirty="0"/>
              <a:t> para corregir sus resultados. La literatura científica de finales del siglo 19 y principios del siglo 20 explícitamente promovió esa perspectiva, y muchos científicos importantes se dedicaron incasablemente a documentar las diferencias raciales y promover la jerarquía natural del ser humano. </a:t>
            </a:r>
          </a:p>
          <a:p>
            <a:endParaRPr lang="es-CR" baseline="0" noProof="0" dirty="0"/>
          </a:p>
          <a:p>
            <a:r>
              <a:rPr lang="es-CR" noProof="0" dirty="0"/>
              <a:t>Aunque</a:t>
            </a:r>
            <a:r>
              <a:rPr lang="es-CR" baseline="0" noProof="0" dirty="0"/>
              <a:t> en la actualidad dichas ideas ya no están de moda, sigue siendo popular creer en características raciales innatas </a:t>
            </a:r>
            <a:r>
              <a:rPr lang="es-CR" noProof="0" dirty="0"/>
              <a:t>en</a:t>
            </a:r>
            <a:r>
              <a:rPr lang="es-CR" baseline="0" noProof="0" dirty="0"/>
              <a:t> lugar de fijarse en otras cosas para explicar las diferencias entre grupos. Todos sabemos los mitos y estereotipos: la superioridad atlética natural de los negros, la habilidad musical de los asiáticos... Pero, ¿son realmente verdad a nivel biológico? Si no, ¿por qué continuamos creyéndolas? La raza puede que no sea biológica, pero sigue siendo una idea social poderosa con consecuencias reales en las vidas de las personas. </a:t>
            </a:r>
            <a:endParaRPr lang="es-CR" sz="1200" kern="1200" noProof="0" dirty="0">
              <a:solidFill>
                <a:schemeClr val="tx1"/>
              </a:solidFill>
              <a:latin typeface="+mn-lt"/>
              <a:ea typeface="+mn-ea"/>
              <a:cs typeface="+mn-cs"/>
            </a:endParaRPr>
          </a:p>
          <a:p>
            <a:endParaRPr lang="es-CR" sz="1200" kern="120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8B35BD0-F5A8-4BC6-A8B2-2B8869700EFD}" type="slidenum">
              <a:rPr lang="en-US" smtClean="0"/>
              <a:t>6</a:t>
            </a:fld>
            <a:endParaRPr lang="en-US"/>
          </a:p>
        </p:txBody>
      </p:sp>
    </p:spTree>
    <p:extLst>
      <p:ext uri="{BB962C8B-B14F-4D97-AF65-F5344CB8AC3E}">
        <p14:creationId xmlns:p14="http://schemas.microsoft.com/office/powerpoint/2010/main" val="81999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C426D-760A-5E4C-9CE8-3FE071956CC6}" type="slidenum">
              <a:rPr lang="en-US" altLang="en-US" smtClean="0"/>
              <a:pPr/>
              <a:t>7</a:t>
            </a:fld>
            <a:endParaRPr lang="en-US" altLang="en-US"/>
          </a:p>
        </p:txBody>
      </p:sp>
    </p:spTree>
    <p:extLst>
      <p:ext uri="{BB962C8B-B14F-4D97-AF65-F5344CB8AC3E}">
        <p14:creationId xmlns:p14="http://schemas.microsoft.com/office/powerpoint/2010/main" val="39116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Es un sistema de jerarquía e</a:t>
            </a:r>
            <a:r>
              <a:rPr lang="es-GT" baseline="0" noProof="0" dirty="0"/>
              <a:t> inequidad, principalmente caracterizado por la supremacía blanca. </a:t>
            </a:r>
            <a:endParaRPr lang="es-GT" noProof="0" dirty="0"/>
          </a:p>
          <a:p>
            <a:r>
              <a:rPr lang="es-GT" noProof="0" dirty="0"/>
              <a:t>Abarca</a:t>
            </a:r>
            <a:r>
              <a:rPr lang="es-GT" baseline="0" noProof="0" dirty="0"/>
              <a:t> el sistema completo de la supremacía blanca, difundida e infundida en todos los aspectos de la sociedad, incluyendo nuestra historia, cultural, política, economía y nuestra composición social entera. </a:t>
            </a:r>
            <a:endParaRPr lang="es-GT" noProof="0"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8EE65224-E16E-47A8-B927-B43DDB2FE3E8}" type="datetime1">
              <a:rPr lang="en-US" smtClean="0"/>
              <a:t>11/15/2016</a:t>
            </a:fld>
            <a:endParaRPr lang="en-US"/>
          </a:p>
        </p:txBody>
      </p:sp>
      <p:sp>
        <p:nvSpPr>
          <p:cNvPr id="6" name="Footer Placeholder 5"/>
          <p:cNvSpPr>
            <a:spLocks noGrp="1"/>
          </p:cNvSpPr>
          <p:nvPr>
            <p:ph type="ftr" sz="quarter" idx="12"/>
          </p:nvPr>
        </p:nvSpPr>
        <p:spPr/>
        <p:txBody>
          <a:bodyPr/>
          <a:lstStyle/>
          <a:p>
            <a:r>
              <a:rPr lang="en-US"/>
              <a:t>OHDR/CaHDre Mayo  internal circulation only - do not distribute</a:t>
            </a:r>
          </a:p>
        </p:txBody>
      </p:sp>
      <p:sp>
        <p:nvSpPr>
          <p:cNvPr id="7" name="Slide Number Placeholder 6"/>
          <p:cNvSpPr>
            <a:spLocks noGrp="1"/>
          </p:cNvSpPr>
          <p:nvPr>
            <p:ph type="sldNum" sz="quarter" idx="13"/>
          </p:nvPr>
        </p:nvSpPr>
        <p:spPr/>
        <p:txBody>
          <a:bodyPr/>
          <a:lstStyle/>
          <a:p>
            <a:fld id="{E0E4CE81-B364-45EB-9896-D71798DAF513}" type="slidenum">
              <a:rPr lang="en-US" smtClean="0"/>
              <a:t>8</a:t>
            </a:fld>
            <a:endParaRPr lang="en-US"/>
          </a:p>
        </p:txBody>
      </p:sp>
    </p:spTree>
    <p:extLst>
      <p:ext uri="{BB962C8B-B14F-4D97-AF65-F5344CB8AC3E}">
        <p14:creationId xmlns:p14="http://schemas.microsoft.com/office/powerpoint/2010/main" val="134109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SV" baseline="0" noProof="0" dirty="0"/>
              <a:t>Una desigualdad en salud es la diferencia en salud que surge como resultado de políticas y prácticas sociales y económicas sistémicas, evitables e injustas que crean obstáculos a la oportunidad. </a:t>
            </a:r>
            <a:endParaRPr lang="es-SV" baseline="0" noProof="0" dirty="0">
              <a:effectLst/>
            </a:endParaRPr>
          </a:p>
          <a:p>
            <a:r>
              <a:rPr lang="es-SV" baseline="0" noProof="0" dirty="0">
                <a:effectLst/>
              </a:rPr>
              <a:t>Diferencias evitables e injustas.</a:t>
            </a:r>
          </a:p>
          <a:p>
            <a:r>
              <a:rPr lang="es-SV" baseline="0" noProof="0" dirty="0">
                <a:effectLst/>
              </a:rPr>
              <a:t>Como una investigadora que estudia las desigualdades en salud, podría preguntar: ¿Esta disparidad es debido a las diferencias sociales, económicas, ambientales y de recursos de salud? </a:t>
            </a:r>
          </a:p>
          <a:p>
            <a:endParaRPr lang="es-SV" baseline="0" noProof="0" dirty="0"/>
          </a:p>
          <a:p>
            <a:r>
              <a:rPr lang="es-SV" baseline="0" noProof="0" dirty="0"/>
              <a:t>Y una aplicación para una política o programa, podría considerar: ¿Es justa la distribución de recursos? </a:t>
            </a:r>
          </a:p>
          <a:p>
            <a:endParaRPr lang="es-SV"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SV" noProof="0" dirty="0">
                <a:solidFill>
                  <a:srgbClr val="7A0019"/>
                </a:solidFill>
              </a:rPr>
              <a:t>La</a:t>
            </a:r>
            <a:r>
              <a:rPr lang="es-SV" baseline="0" noProof="0" dirty="0">
                <a:solidFill>
                  <a:srgbClr val="7A0019"/>
                </a:solidFill>
              </a:rPr>
              <a:t> disparidad en salud es una </a:t>
            </a:r>
            <a:r>
              <a:rPr lang="es-SV" b="1" u="sng" baseline="0" noProof="0" dirty="0">
                <a:solidFill>
                  <a:schemeClr val="tx1"/>
                </a:solidFill>
              </a:rPr>
              <a:t>diferencia</a:t>
            </a:r>
            <a:r>
              <a:rPr lang="es-SV" noProof="0" dirty="0"/>
              <a:t> en</a:t>
            </a:r>
            <a:r>
              <a:rPr lang="es-SV" baseline="0" noProof="0" dirty="0"/>
              <a:t> la incidencia, prevalencia, mortalidad y carga de las enfermedades y otros condiciones de salud adversas que existen entre grupos específicos de una población en Estados Unidos (</a:t>
            </a:r>
            <a:r>
              <a:rPr lang="es-SV" baseline="0" noProof="0" dirty="0" err="1"/>
              <a:t>NIH</a:t>
            </a:r>
            <a:r>
              <a:rPr lang="es-SV" baseline="0" noProof="0" dirty="0"/>
              <a:t>). Por años, los investigadores se han preguntado: </a:t>
            </a:r>
            <a:r>
              <a:rPr lang="es-SV" b="1" i="1" baseline="0" noProof="0" dirty="0">
                <a:solidFill>
                  <a:srgbClr val="7A0019"/>
                </a:solidFill>
              </a:rPr>
              <a:t>¿Existe una diferencia entre las tasas de salud de los grupos de la población? </a:t>
            </a:r>
            <a:r>
              <a:rPr lang="es-SV" b="1" i="1" noProof="0" dirty="0">
                <a:solidFill>
                  <a:srgbClr val="7A0019"/>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SV" noProof="0" dirty="0"/>
              <a:t>Y</a:t>
            </a:r>
            <a:r>
              <a:rPr lang="es-SV" baseline="0" noProof="0" dirty="0"/>
              <a:t> luego preguntamos: ¿Es demasiado grande la diferencia?</a:t>
            </a:r>
            <a:endParaRPr lang="es-SV" noProof="0" dirty="0"/>
          </a:p>
        </p:txBody>
      </p:sp>
      <p:sp>
        <p:nvSpPr>
          <p:cNvPr id="4" name="Slide Number Placeholder 3"/>
          <p:cNvSpPr>
            <a:spLocks noGrp="1"/>
          </p:cNvSpPr>
          <p:nvPr>
            <p:ph type="sldNum" sz="quarter" idx="10"/>
          </p:nvPr>
        </p:nvSpPr>
        <p:spPr/>
        <p:txBody>
          <a:bodyPr/>
          <a:lstStyle/>
          <a:p>
            <a:fld id="{18B35BD0-F5A8-4BC6-A8B2-2B8869700EFD}" type="slidenum">
              <a:rPr lang="en-US" smtClean="0"/>
              <a:t>9</a:t>
            </a:fld>
            <a:endParaRPr lang="en-US"/>
          </a:p>
        </p:txBody>
      </p:sp>
    </p:spTree>
    <p:extLst>
      <p:ext uri="{BB962C8B-B14F-4D97-AF65-F5344CB8AC3E}">
        <p14:creationId xmlns:p14="http://schemas.microsoft.com/office/powerpoint/2010/main" val="2053121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222" name="Picture 6" descr="UofM-5_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6350"/>
            <a:ext cx="9155113" cy="6872288"/>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type="ctrTitle"/>
          </p:nvPr>
        </p:nvSpPr>
        <p:spPr>
          <a:xfrm>
            <a:off x="685800" y="1828800"/>
            <a:ext cx="7772400" cy="1143000"/>
          </a:xfrm>
        </p:spPr>
        <p:txBody>
          <a:bodyPr/>
          <a:lstStyle>
            <a:lvl1pPr algn="ctr">
              <a:defRPr/>
            </a:lvl1pPr>
          </a:lstStyle>
          <a:p>
            <a:pPr lvl="0"/>
            <a:r>
              <a:rPr lang="en-US" altLang="en-US" noProof="0"/>
              <a:t>Click to edit Master title style</a:t>
            </a:r>
          </a:p>
        </p:txBody>
      </p:sp>
      <p:sp>
        <p:nvSpPr>
          <p:cNvPr id="9220" name="Rectangle 4"/>
          <p:cNvSpPr>
            <a:spLocks noGrp="1" noChangeArrowheads="1"/>
          </p:cNvSpPr>
          <p:nvPr>
            <p:ph type="subTitle" idx="1"/>
          </p:nvPr>
        </p:nvSpPr>
        <p:spPr>
          <a:xfrm>
            <a:off x="1371600" y="3429000"/>
            <a:ext cx="6400800" cy="838200"/>
          </a:xfrm>
        </p:spPr>
        <p:txBody>
          <a:bodyPr/>
          <a:lstStyle>
            <a:lvl1pPr marL="0" indent="0" algn="ctr">
              <a:buFontTx/>
              <a:buNone/>
              <a:defRPr/>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3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87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48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27603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447800"/>
            <a:ext cx="42672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2672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7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75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48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4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406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4744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1" name="Picture 17" descr="UofM-5_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3" y="-6350"/>
            <a:ext cx="9155113" cy="68722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28600" y="228600"/>
            <a:ext cx="868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28600" y="1447800"/>
            <a:ext cx="86868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lr>
          <a:srgbClr val="7A0019"/>
        </a:buClr>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7A0019"/>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676400"/>
            <a:ext cx="7772400" cy="1143000"/>
          </a:xfrm>
        </p:spPr>
        <p:txBody>
          <a:bodyPr/>
          <a:lstStyle/>
          <a:p>
            <a:r>
              <a:rPr lang="es-CO" altLang="en-US" dirty="0"/>
              <a:t>El racismo y las desigualdades en salud</a:t>
            </a:r>
            <a:br>
              <a:rPr lang="es-CO" altLang="en-US" dirty="0"/>
            </a:br>
            <a:br>
              <a:rPr lang="es-CO" altLang="en-US" dirty="0"/>
            </a:br>
            <a:r>
              <a:rPr lang="es-CO" altLang="en-US" sz="3200" dirty="0"/>
              <a:t>Rachel R. </a:t>
            </a:r>
            <a:r>
              <a:rPr lang="es-CO" altLang="en-US" sz="3200" dirty="0" err="1"/>
              <a:t>Hardeman</a:t>
            </a:r>
            <a:r>
              <a:rPr lang="es-CO" altLang="en-US" sz="3200" dirty="0"/>
              <a:t>, PhD, MPH</a:t>
            </a:r>
            <a:br>
              <a:rPr lang="es-CO" altLang="en-US" sz="3200" dirty="0"/>
            </a:br>
            <a:r>
              <a:rPr lang="es-CO" altLang="en-US" sz="3200" dirty="0"/>
              <a:t>Profesora asistente</a:t>
            </a:r>
            <a:br>
              <a:rPr lang="es-CO" altLang="en-US" sz="3200" dirty="0"/>
            </a:br>
            <a:r>
              <a:rPr lang="es-CO" altLang="en-US" sz="3200" dirty="0"/>
              <a:t>Facultad de Salud Pública </a:t>
            </a:r>
            <a:r>
              <a:rPr lang="es-CO" altLang="en-US" sz="3200" dirty="0" err="1"/>
              <a:t>UMN</a:t>
            </a:r>
            <a:endParaRPr lang="es-CO" altLang="en-US" sz="3200" dirty="0"/>
          </a:p>
        </p:txBody>
      </p:sp>
      <p:pic>
        <p:nvPicPr>
          <p:cNvPr id="3" name="Picture 2"/>
          <p:cNvPicPr>
            <a:picLocks noChangeAspect="1"/>
          </p:cNvPicPr>
          <p:nvPr/>
        </p:nvPicPr>
        <p:blipFill>
          <a:blip r:embed="rId3"/>
          <a:stretch>
            <a:fillRect/>
          </a:stretch>
        </p:blipFill>
        <p:spPr>
          <a:xfrm>
            <a:off x="152400" y="6324600"/>
            <a:ext cx="1530229" cy="4328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962400"/>
            <a:ext cx="3112293" cy="10182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066800"/>
          </a:xfrm>
        </p:spPr>
        <p:txBody>
          <a:bodyPr/>
          <a:lstStyle/>
          <a:p>
            <a:r>
              <a:rPr lang="es-419" dirty="0"/>
              <a:t>¡Las </a:t>
            </a:r>
            <a:r>
              <a:rPr lang="es-419" i="1" dirty="0"/>
              <a:t>palabras</a:t>
            </a:r>
            <a:r>
              <a:rPr lang="es-419" dirty="0"/>
              <a:t> que usamos son importantes! </a:t>
            </a:r>
          </a:p>
        </p:txBody>
      </p:sp>
      <p:sp>
        <p:nvSpPr>
          <p:cNvPr id="3" name="Content Placeholder 2"/>
          <p:cNvSpPr>
            <a:spLocks noGrp="1"/>
          </p:cNvSpPr>
          <p:nvPr>
            <p:ph idx="1"/>
          </p:nvPr>
        </p:nvSpPr>
        <p:spPr>
          <a:xfrm>
            <a:off x="685800" y="1573306"/>
            <a:ext cx="7772400" cy="4217894"/>
          </a:xfrm>
        </p:spPr>
        <p:txBody>
          <a:bodyPr/>
          <a:lstStyle/>
          <a:p>
            <a:r>
              <a:rPr lang="es-SV" dirty="0"/>
              <a:t>Nos hemos quedado estancados en “disparidades” por décadas. </a:t>
            </a:r>
          </a:p>
          <a:p>
            <a:r>
              <a:rPr lang="es-SV" dirty="0"/>
              <a:t>Hemos fracasado en cultivar un entendimiento de las </a:t>
            </a:r>
            <a:r>
              <a:rPr lang="es-SV" i="1" dirty="0"/>
              <a:t>desigualdades.</a:t>
            </a:r>
            <a:r>
              <a:rPr lang="es-SV" dirty="0"/>
              <a:t> </a:t>
            </a:r>
          </a:p>
          <a:p>
            <a:r>
              <a:rPr lang="es-SV" dirty="0"/>
              <a:t>Las</a:t>
            </a:r>
            <a:r>
              <a:rPr lang="es-SV" i="1" dirty="0"/>
              <a:t> desigualdades </a:t>
            </a:r>
            <a:r>
              <a:rPr lang="es-SV" dirty="0"/>
              <a:t>causan</a:t>
            </a:r>
            <a:r>
              <a:rPr lang="es-SV" i="1" dirty="0"/>
              <a:t> </a:t>
            </a:r>
            <a:r>
              <a:rPr lang="es-SV" dirty="0"/>
              <a:t>las</a:t>
            </a:r>
            <a:r>
              <a:rPr lang="es-SV" i="1" dirty="0"/>
              <a:t> disparidades. </a:t>
            </a:r>
            <a:endParaRPr lang="es-SV" dirty="0"/>
          </a:p>
          <a:p>
            <a:r>
              <a:rPr lang="es-SV" dirty="0"/>
              <a:t>Las</a:t>
            </a:r>
            <a:r>
              <a:rPr lang="es-SV" i="1" dirty="0"/>
              <a:t> disparidades </a:t>
            </a:r>
            <a:r>
              <a:rPr lang="es-SV" dirty="0"/>
              <a:t>son muy reales pero también son una distracción muy real...El racismo...</a:t>
            </a:r>
          </a:p>
        </p:txBody>
      </p:sp>
      <p:pic>
        <p:nvPicPr>
          <p:cNvPr id="4" name="Picture 3"/>
          <p:cNvPicPr>
            <a:picLocks noChangeAspect="1"/>
          </p:cNvPicPr>
          <p:nvPr/>
        </p:nvPicPr>
        <p:blipFill>
          <a:blip r:embed="rId3"/>
          <a:stretch>
            <a:fillRect/>
          </a:stretch>
        </p:blipFill>
        <p:spPr>
          <a:xfrm>
            <a:off x="152400" y="6324600"/>
            <a:ext cx="1530229" cy="432854"/>
          </a:xfrm>
          <a:prstGeom prst="rect">
            <a:avLst/>
          </a:prstGeom>
        </p:spPr>
      </p:pic>
    </p:spTree>
    <p:extLst>
      <p:ext uri="{BB962C8B-B14F-4D97-AF65-F5344CB8AC3E}">
        <p14:creationId xmlns:p14="http://schemas.microsoft.com/office/powerpoint/2010/main" val="104231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dirty="0"/>
              <a:t>El racismo estructural y la salud</a:t>
            </a:r>
          </a:p>
        </p:txBody>
      </p:sp>
      <p:sp>
        <p:nvSpPr>
          <p:cNvPr id="3" name="Content Placeholder 2"/>
          <p:cNvSpPr>
            <a:spLocks noGrp="1"/>
          </p:cNvSpPr>
          <p:nvPr>
            <p:ph idx="1"/>
          </p:nvPr>
        </p:nvSpPr>
        <p:spPr/>
        <p:txBody>
          <a:bodyPr/>
          <a:lstStyle/>
          <a:p>
            <a:r>
              <a:rPr lang="es-419" dirty="0"/>
              <a:t>La crisis del agua en Flint, Michigan </a:t>
            </a:r>
          </a:p>
          <a:p>
            <a:pPr marL="0" indent="0" algn="ctr">
              <a:buNone/>
            </a:pPr>
            <a:r>
              <a:rPr lang="es-419" dirty="0"/>
              <a:t>“Los residentes de Flint, la mayoría de ellos siendo negros o afroamericanos y residentes de una de las áreas metropolitanas más pobres en Estados Unidos, no recibieron el mismo nivel de protección contra riesgos ambientales y de salud que el que reciben otras comunidades”. </a:t>
            </a:r>
          </a:p>
        </p:txBody>
      </p:sp>
    </p:spTree>
    <p:extLst>
      <p:ext uri="{BB962C8B-B14F-4D97-AF65-F5344CB8AC3E}">
        <p14:creationId xmlns:p14="http://schemas.microsoft.com/office/powerpoint/2010/main" val="187673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dirty="0"/>
              <a:t>El racismo estructural y la salud</a:t>
            </a:r>
            <a:endParaRPr lang="en-US" dirty="0"/>
          </a:p>
        </p:txBody>
      </p:sp>
      <p:sp>
        <p:nvSpPr>
          <p:cNvPr id="3" name="Content Placeholder 2"/>
          <p:cNvSpPr>
            <a:spLocks noGrp="1"/>
          </p:cNvSpPr>
          <p:nvPr>
            <p:ph idx="1"/>
          </p:nvPr>
        </p:nvSpPr>
        <p:spPr/>
        <p:txBody>
          <a:bodyPr/>
          <a:lstStyle/>
          <a:p>
            <a:r>
              <a:rPr lang="es-DO" dirty="0"/>
              <a:t>Acceso a alimentos</a:t>
            </a:r>
          </a:p>
          <a:p>
            <a:r>
              <a:rPr lang="es-DO" dirty="0"/>
              <a:t>Segregación residencial y políticas aparentemente neutrales para financiar las escuelas públicas principalmente a través de impuestos locales en la propiedad privada</a:t>
            </a:r>
          </a:p>
          <a:p>
            <a:pPr lvl="1"/>
            <a:r>
              <a:rPr lang="es-DO" dirty="0"/>
              <a:t>Conectadas con resultados malos en la salud, salud cardiovascular </a:t>
            </a:r>
          </a:p>
          <a:p>
            <a:r>
              <a:rPr lang="es-DO" dirty="0"/>
              <a:t>Políticas sobre la vivienda y </a:t>
            </a:r>
            <a:r>
              <a:rPr lang="es-DO" i="1" dirty="0" err="1"/>
              <a:t>redlining</a:t>
            </a:r>
            <a:r>
              <a:rPr lang="es-DO" dirty="0"/>
              <a:t>	</a:t>
            </a:r>
          </a:p>
          <a:p>
            <a:endParaRPr lang="es-DO" dirty="0"/>
          </a:p>
        </p:txBody>
      </p:sp>
    </p:spTree>
    <p:extLst>
      <p:ext uri="{BB962C8B-B14F-4D97-AF65-F5344CB8AC3E}">
        <p14:creationId xmlns:p14="http://schemas.microsoft.com/office/powerpoint/2010/main" val="581969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066800"/>
          </a:xfrm>
        </p:spPr>
        <p:txBody>
          <a:bodyPr/>
          <a:lstStyle/>
          <a:p>
            <a:r>
              <a:rPr lang="es-PY" dirty="0"/>
              <a:t>El racismo estructural; cuidados prenatales y resultados al nacer</a:t>
            </a:r>
          </a:p>
        </p:txBody>
      </p:sp>
      <p:sp>
        <p:nvSpPr>
          <p:cNvPr id="3" name="Content Placeholder 2"/>
          <p:cNvSpPr>
            <a:spLocks noGrp="1"/>
          </p:cNvSpPr>
          <p:nvPr>
            <p:ph idx="1"/>
          </p:nvPr>
        </p:nvSpPr>
        <p:spPr>
          <a:xfrm>
            <a:off x="228600" y="1219200"/>
            <a:ext cx="8686800" cy="4648200"/>
          </a:xfrm>
        </p:spPr>
        <p:txBody>
          <a:bodyPr/>
          <a:lstStyle/>
          <a:p>
            <a:r>
              <a:rPr lang="es-419" sz="2400" b="1" dirty="0"/>
              <a:t>Desigualdades y disparidades </a:t>
            </a:r>
            <a:r>
              <a:rPr lang="es-419" sz="2400" b="1" i="1" dirty="0"/>
              <a:t>persistentes—</a:t>
            </a:r>
            <a:r>
              <a:rPr lang="es-419" sz="2400" b="1" i="1" dirty="0" err="1"/>
              <a:t>LWB</a:t>
            </a:r>
            <a:r>
              <a:rPr lang="es-419" sz="2400" b="1" dirty="0"/>
              <a:t>; </a:t>
            </a:r>
            <a:r>
              <a:rPr lang="es-419" sz="2400" b="1" i="1" dirty="0" err="1"/>
              <a:t>PTB</a:t>
            </a:r>
            <a:r>
              <a:rPr lang="es-419" sz="2400" b="1" dirty="0"/>
              <a:t>; </a:t>
            </a:r>
            <a:r>
              <a:rPr lang="es-419" sz="2400" b="1" i="1" dirty="0" err="1"/>
              <a:t>IMR</a:t>
            </a:r>
            <a:r>
              <a:rPr lang="es-419" sz="2400" b="1" dirty="0"/>
              <a:t>; </a:t>
            </a:r>
            <a:r>
              <a:rPr lang="es-419" sz="2400" b="1" i="1" dirty="0"/>
              <a:t>MM</a:t>
            </a:r>
          </a:p>
          <a:p>
            <a:pPr lvl="1"/>
            <a:r>
              <a:rPr lang="es-419" sz="2400" i="1" dirty="0"/>
              <a:t>Los efectos combinados del racismo estructural y la desigualdad de ingresos en nacimientos de niños pequeños para su edad gestacional</a:t>
            </a:r>
            <a:endParaRPr lang="es-419" sz="2400" dirty="0"/>
          </a:p>
          <a:p>
            <a:pPr lvl="2"/>
            <a:r>
              <a:rPr lang="es-419" dirty="0"/>
              <a:t>Los indicadores del racismo estructural están asociados con los nacimientos de niños pequeños para su edad gestacional (</a:t>
            </a:r>
            <a:r>
              <a:rPr lang="es-419" i="1" dirty="0" err="1"/>
              <a:t>SGA</a:t>
            </a:r>
            <a:r>
              <a:rPr lang="es-419" dirty="0"/>
              <a:t>, en inglés) </a:t>
            </a:r>
          </a:p>
          <a:p>
            <a:pPr lvl="1"/>
            <a:r>
              <a:rPr lang="es-419" sz="2400" b="1" i="1" dirty="0"/>
              <a:t>Las leyes de </a:t>
            </a:r>
            <a:r>
              <a:rPr lang="es-419" sz="2400" b="1" i="1" dirty="0" err="1"/>
              <a:t>Jim</a:t>
            </a:r>
            <a:r>
              <a:rPr lang="es-419" sz="2400" b="1" i="1" dirty="0"/>
              <a:t> </a:t>
            </a:r>
            <a:r>
              <a:rPr lang="es-419" sz="2400" b="1" i="1" dirty="0" err="1"/>
              <a:t>Crow</a:t>
            </a:r>
            <a:r>
              <a:rPr lang="es-419" sz="2400" b="1" i="1" dirty="0"/>
              <a:t> y las tasas de mortalidad infantil</a:t>
            </a:r>
          </a:p>
          <a:p>
            <a:pPr lvl="2"/>
            <a:r>
              <a:rPr lang="es-419" dirty="0"/>
              <a:t>Un efecto beneficioso producido al acabar con las leyes de </a:t>
            </a:r>
            <a:r>
              <a:rPr lang="es-419" dirty="0" err="1"/>
              <a:t>Jim</a:t>
            </a:r>
            <a:r>
              <a:rPr lang="es-419" dirty="0"/>
              <a:t> </a:t>
            </a:r>
            <a:r>
              <a:rPr lang="es-419" dirty="0" err="1"/>
              <a:t>Crow</a:t>
            </a:r>
            <a:r>
              <a:rPr lang="es-419" dirty="0"/>
              <a:t> (es decir, la discriminación legal) en la reducción de la mortalidad prematura de bebés negros</a:t>
            </a:r>
          </a:p>
          <a:p>
            <a:pPr lvl="1"/>
            <a:endParaRPr lang="es-419" sz="2400" dirty="0"/>
          </a:p>
          <a:p>
            <a:endParaRPr lang="es-419" sz="2400" dirty="0"/>
          </a:p>
        </p:txBody>
      </p:sp>
    </p:spTree>
    <p:extLst>
      <p:ext uri="{BB962C8B-B14F-4D97-AF65-F5344CB8AC3E}">
        <p14:creationId xmlns:p14="http://schemas.microsoft.com/office/powerpoint/2010/main" val="76995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dirty="0"/>
              <a:t>¿Intervenciones?</a:t>
            </a:r>
          </a:p>
        </p:txBody>
      </p:sp>
      <p:sp>
        <p:nvSpPr>
          <p:cNvPr id="3" name="Content Placeholder 2"/>
          <p:cNvSpPr>
            <a:spLocks noGrp="1"/>
          </p:cNvSpPr>
          <p:nvPr>
            <p:ph idx="1"/>
          </p:nvPr>
        </p:nvSpPr>
        <p:spPr>
          <a:xfrm>
            <a:off x="228600" y="1447800"/>
            <a:ext cx="8686800" cy="5029200"/>
          </a:xfrm>
        </p:spPr>
        <p:txBody>
          <a:bodyPr/>
          <a:lstStyle/>
          <a:p>
            <a:r>
              <a:rPr lang="es-419" dirty="0"/>
              <a:t>El efecto en la mortalidad infantil y el peso al nacer cuando se aumenta el salario mínimo </a:t>
            </a:r>
          </a:p>
          <a:p>
            <a:pPr lvl="1"/>
            <a:r>
              <a:rPr lang="es-419" sz="2400" dirty="0"/>
              <a:t>Si todos los estados en 2014 hubieran aumentado el salario mínimo en UN dólar, probablemente hubiera habido 2,790 menos nacimientos con peso bajo y 518 menos muertes neonatales ese año.</a:t>
            </a:r>
          </a:p>
          <a:p>
            <a:r>
              <a:rPr lang="es-419" dirty="0"/>
              <a:t>Cuidados en centros de parto enfocados en la cultura </a:t>
            </a:r>
          </a:p>
          <a:p>
            <a:pPr lvl="1"/>
            <a:r>
              <a:rPr lang="es-419" sz="2400" dirty="0"/>
              <a:t>Robert Wood Johnson </a:t>
            </a:r>
            <a:r>
              <a:rPr lang="es-419" sz="2400" dirty="0" err="1"/>
              <a:t>Foundation</a:t>
            </a:r>
            <a:endParaRPr lang="es-419" sz="2400" dirty="0"/>
          </a:p>
          <a:p>
            <a:pPr lvl="1"/>
            <a:r>
              <a:rPr lang="es-419" sz="2400" dirty="0" err="1"/>
              <a:t>Roots</a:t>
            </a:r>
            <a:r>
              <a:rPr lang="es-419" sz="2400" dirty="0"/>
              <a:t> </a:t>
            </a:r>
            <a:r>
              <a:rPr lang="es-419" sz="2400" dirty="0" err="1"/>
              <a:t>Birth</a:t>
            </a:r>
            <a:r>
              <a:rPr lang="es-419" sz="2400" dirty="0"/>
              <a:t> Center, </a:t>
            </a:r>
            <a:r>
              <a:rPr lang="es-419" sz="2400" dirty="0" err="1"/>
              <a:t>Mpls</a:t>
            </a:r>
            <a:r>
              <a:rPr lang="es-419" sz="2400" dirty="0"/>
              <a:t>, MN</a:t>
            </a:r>
          </a:p>
          <a:p>
            <a:pPr lvl="1"/>
            <a:r>
              <a:rPr lang="es-419" sz="2400" dirty="0"/>
              <a:t>Propietarios negros—1 de 5</a:t>
            </a:r>
          </a:p>
        </p:txBody>
      </p:sp>
    </p:spTree>
    <p:extLst>
      <p:ext uri="{BB962C8B-B14F-4D97-AF65-F5344CB8AC3E}">
        <p14:creationId xmlns:p14="http://schemas.microsoft.com/office/powerpoint/2010/main" val="90971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La </a:t>
            </a:r>
            <a:r>
              <a:rPr lang="es-SV" dirty="0" err="1"/>
              <a:t>interseccionabilidad</a:t>
            </a:r>
            <a:r>
              <a:rPr lang="es-SV" dirty="0"/>
              <a:t> </a:t>
            </a:r>
          </a:p>
        </p:txBody>
      </p:sp>
      <p:sp>
        <p:nvSpPr>
          <p:cNvPr id="3" name="Content Placeholder 2"/>
          <p:cNvSpPr>
            <a:spLocks noGrp="1"/>
          </p:cNvSpPr>
          <p:nvPr>
            <p:ph idx="1"/>
          </p:nvPr>
        </p:nvSpPr>
        <p:spPr/>
        <p:txBody>
          <a:bodyPr/>
          <a:lstStyle/>
          <a:p>
            <a:r>
              <a:rPr lang="es-AR" dirty="0"/>
              <a:t>Una sensibilidad analítica, una manera de pensar sobre la identidad y su relación con el poder </a:t>
            </a:r>
          </a:p>
          <a:p>
            <a:r>
              <a:rPr lang="es-AR" dirty="0"/>
              <a:t>Articulada en nombre de las mujeres negras destacando su invisibilidad en el movimiento feminista</a:t>
            </a:r>
          </a:p>
          <a:p>
            <a:r>
              <a:rPr lang="es-AR" dirty="0"/>
              <a:t>La </a:t>
            </a:r>
            <a:r>
              <a:rPr lang="es-AR" dirty="0" err="1"/>
              <a:t>interseccionabilidad</a:t>
            </a:r>
            <a:r>
              <a:rPr lang="es-AR" dirty="0"/>
              <a:t> les ha dado a muchos defensores una manera de enmarcar sus circunstancias y luchar por su visibilidad e inclusión.</a:t>
            </a:r>
          </a:p>
          <a:p>
            <a:endParaRPr lang="es-AR" dirty="0"/>
          </a:p>
        </p:txBody>
      </p:sp>
    </p:spTree>
    <p:extLst>
      <p:ext uri="{BB962C8B-B14F-4D97-AF65-F5344CB8AC3E}">
        <p14:creationId xmlns:p14="http://schemas.microsoft.com/office/powerpoint/2010/main" val="213289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DO" dirty="0"/>
              <a:t>Responsabilidad colectiva</a:t>
            </a:r>
          </a:p>
        </p:txBody>
      </p:sp>
      <p:sp>
        <p:nvSpPr>
          <p:cNvPr id="5" name="Text Placeholder 4"/>
          <p:cNvSpPr>
            <a:spLocks noGrp="1"/>
          </p:cNvSpPr>
          <p:nvPr>
            <p:ph type="body" idx="1"/>
          </p:nvPr>
        </p:nvSpPr>
        <p:spPr>
          <a:xfrm>
            <a:off x="623888" y="4589463"/>
            <a:ext cx="8367712" cy="1500187"/>
          </a:xfrm>
        </p:spPr>
        <p:txBody>
          <a:bodyPr/>
          <a:lstStyle/>
          <a:p>
            <a:r>
              <a:rPr lang="es-EC" sz="3600" dirty="0"/>
              <a:t>Apoyando las vidas negras y desarmando el racismo</a:t>
            </a:r>
          </a:p>
        </p:txBody>
      </p:sp>
    </p:spTree>
    <p:extLst>
      <p:ext uri="{BB962C8B-B14F-4D97-AF65-F5344CB8AC3E}">
        <p14:creationId xmlns:p14="http://schemas.microsoft.com/office/powerpoint/2010/main" val="190308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599" y="0"/>
            <a:ext cx="7378699" cy="6858000"/>
          </a:xfrm>
          <a:prstGeom prst="rect">
            <a:avLst/>
          </a:prstGeom>
        </p:spPr>
      </p:pic>
      <p:pic>
        <p:nvPicPr>
          <p:cNvPr id="3" name="Picture 2"/>
          <p:cNvPicPr>
            <a:picLocks noChangeAspect="1"/>
          </p:cNvPicPr>
          <p:nvPr/>
        </p:nvPicPr>
        <p:blipFill>
          <a:blip r:embed="rId4"/>
          <a:stretch>
            <a:fillRect/>
          </a:stretch>
        </p:blipFill>
        <p:spPr>
          <a:xfrm>
            <a:off x="152400" y="6324600"/>
            <a:ext cx="1530229" cy="432854"/>
          </a:xfrm>
          <a:prstGeom prst="rect">
            <a:avLst/>
          </a:prstGeom>
        </p:spPr>
      </p:pic>
    </p:spTree>
    <p:extLst>
      <p:ext uri="{BB962C8B-B14F-4D97-AF65-F5344CB8AC3E}">
        <p14:creationId xmlns:p14="http://schemas.microsoft.com/office/powerpoint/2010/main" val="90951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467" y="762000"/>
            <a:ext cx="8686800" cy="1066800"/>
          </a:xfrm>
        </p:spPr>
        <p:txBody>
          <a:bodyPr/>
          <a:lstStyle/>
          <a:p>
            <a:r>
              <a:rPr lang="es-HN" dirty="0"/>
              <a:t>Nuestro papel... Aprender, entender y aceptar las raíces racistas en EE.UU.</a:t>
            </a:r>
          </a:p>
        </p:txBody>
      </p:sp>
      <p:sp>
        <p:nvSpPr>
          <p:cNvPr id="3" name="Content Placeholder 2"/>
          <p:cNvSpPr>
            <a:spLocks noGrp="1"/>
          </p:cNvSpPr>
          <p:nvPr>
            <p:ph idx="1"/>
          </p:nvPr>
        </p:nvSpPr>
        <p:spPr>
          <a:xfrm>
            <a:off x="548467" y="2588185"/>
            <a:ext cx="8047066" cy="3736415"/>
          </a:xfrm>
        </p:spPr>
        <p:txBody>
          <a:bodyPr>
            <a:normAutofit fontScale="92500" lnSpcReduction="20000"/>
          </a:bodyPr>
          <a:lstStyle/>
          <a:p>
            <a:r>
              <a:rPr lang="es-NI" dirty="0">
                <a:latin typeface="Arial" charset="0"/>
                <a:ea typeface="ＭＳ Ｐゴシック" charset="-128"/>
              </a:rPr>
              <a:t>Experimentos en las comunidades negras</a:t>
            </a:r>
          </a:p>
          <a:p>
            <a:r>
              <a:rPr lang="es-NI" dirty="0">
                <a:latin typeface="Arial" charset="0"/>
                <a:ea typeface="ＭＳ Ｐゴシック" charset="-128"/>
              </a:rPr>
              <a:t>Segregación de los cuidados con base en la raza </a:t>
            </a:r>
          </a:p>
          <a:p>
            <a:r>
              <a:rPr lang="es-NI" dirty="0">
                <a:latin typeface="Arial" charset="0"/>
                <a:ea typeface="ＭＳ Ｐゴシック" charset="-128"/>
              </a:rPr>
              <a:t>Los resultados desiguales en salud y las desigualdades sistemáticas en relación a la riqueza, el bienestar y la calidad de vida se deben tratar como extensiones de un contexto histórico en el cual las vidas negras se han desvalorado.</a:t>
            </a:r>
            <a:endParaRPr lang="es-NI" dirty="0"/>
          </a:p>
        </p:txBody>
      </p:sp>
      <p:pic>
        <p:nvPicPr>
          <p:cNvPr id="4" name="Picture 3"/>
          <p:cNvPicPr>
            <a:picLocks noChangeAspect="1"/>
          </p:cNvPicPr>
          <p:nvPr/>
        </p:nvPicPr>
        <p:blipFill>
          <a:blip r:embed="rId3"/>
          <a:stretch>
            <a:fillRect/>
          </a:stretch>
        </p:blipFill>
        <p:spPr>
          <a:xfrm>
            <a:off x="152400" y="6324600"/>
            <a:ext cx="1530229" cy="432854"/>
          </a:xfrm>
          <a:prstGeom prst="rect">
            <a:avLst/>
          </a:prstGeom>
        </p:spPr>
      </p:pic>
    </p:spTree>
    <p:extLst>
      <p:ext uri="{BB962C8B-B14F-4D97-AF65-F5344CB8AC3E}">
        <p14:creationId xmlns:p14="http://schemas.microsoft.com/office/powerpoint/2010/main" val="412932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8610600" cy="1066800"/>
          </a:xfrm>
        </p:spPr>
        <p:txBody>
          <a:bodyPr/>
          <a:lstStyle/>
          <a:p>
            <a:r>
              <a:rPr lang="es-419" dirty="0"/>
              <a:t>Nuestro papel... Entender cómo el racismo le ha dado forma a nuestra narrativa sobre disparidades</a:t>
            </a:r>
          </a:p>
        </p:txBody>
      </p:sp>
      <p:sp>
        <p:nvSpPr>
          <p:cNvPr id="3" name="Content Placeholder 2"/>
          <p:cNvSpPr>
            <a:spLocks noGrp="1"/>
          </p:cNvSpPr>
          <p:nvPr>
            <p:ph idx="1"/>
          </p:nvPr>
        </p:nvSpPr>
        <p:spPr>
          <a:xfrm>
            <a:off x="228600" y="3048000"/>
            <a:ext cx="8686800" cy="3810000"/>
          </a:xfrm>
        </p:spPr>
        <p:txBody>
          <a:bodyPr/>
          <a:lstStyle/>
          <a:p>
            <a:r>
              <a:rPr lang="es-DO" dirty="0"/>
              <a:t>Subjetividades implícitas y creencias falsas son comunes</a:t>
            </a:r>
          </a:p>
          <a:p>
            <a:r>
              <a:rPr lang="es-DO" dirty="0"/>
              <a:t>Todos las tenemos y las debemos desafiar</a:t>
            </a:r>
          </a:p>
          <a:p>
            <a:pPr lvl="1"/>
            <a:r>
              <a:rPr lang="es-DO" dirty="0"/>
              <a:t>Por ejemplo: La raza es biológica.</a:t>
            </a:r>
          </a:p>
          <a:p>
            <a:pPr lvl="1"/>
            <a:endParaRPr lang="es-DO" dirty="0"/>
          </a:p>
          <a:p>
            <a:endParaRPr lang="es-DO" dirty="0"/>
          </a:p>
        </p:txBody>
      </p:sp>
    </p:spTree>
    <p:extLst>
      <p:ext uri="{BB962C8B-B14F-4D97-AF65-F5344CB8AC3E}">
        <p14:creationId xmlns:p14="http://schemas.microsoft.com/office/powerpoint/2010/main" val="291237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sz="3600" dirty="0"/>
              <a:t>“Lo que los hombres viejos saben es que todo puede cambiar…”</a:t>
            </a:r>
          </a:p>
        </p:txBody>
      </p:sp>
      <p:pic>
        <p:nvPicPr>
          <p:cNvPr id="4" name="Content Placeholder 3"/>
          <p:cNvPicPr>
            <a:picLocks noGrp="1" noChangeAspect="1"/>
          </p:cNvPicPr>
          <p:nvPr>
            <p:ph idx="1"/>
          </p:nvPr>
        </p:nvPicPr>
        <p:blipFill>
          <a:blip r:embed="rId3"/>
          <a:stretch>
            <a:fillRect/>
          </a:stretch>
        </p:blipFill>
        <p:spPr>
          <a:xfrm>
            <a:off x="3352800" y="1447800"/>
            <a:ext cx="5562600" cy="4419600"/>
          </a:xfrm>
          <a:prstGeom prst="rect">
            <a:avLst/>
          </a:prstGeom>
        </p:spPr>
      </p:pic>
      <p:sp>
        <p:nvSpPr>
          <p:cNvPr id="5" name="TextBox 4"/>
          <p:cNvSpPr txBox="1"/>
          <p:nvPr/>
        </p:nvSpPr>
        <p:spPr>
          <a:xfrm>
            <a:off x="228600" y="2133600"/>
            <a:ext cx="2819400" cy="4278094"/>
          </a:xfrm>
          <a:prstGeom prst="rect">
            <a:avLst/>
          </a:prstGeom>
          <a:noFill/>
        </p:spPr>
        <p:txBody>
          <a:bodyPr wrap="square" rtlCol="0">
            <a:spAutoFit/>
          </a:bodyPr>
          <a:lstStyle/>
          <a:p>
            <a:r>
              <a:rPr lang="es-ES" i="1" dirty="0"/>
              <a:t>O, sí,</a:t>
            </a:r>
            <a:br>
              <a:rPr lang="es-ES" i="1" dirty="0"/>
            </a:br>
            <a:r>
              <a:rPr lang="es-ES" i="1" dirty="0"/>
              <a:t>Lo digo sencillamente,</a:t>
            </a:r>
            <a:br>
              <a:rPr lang="es-ES" i="1" dirty="0"/>
            </a:br>
            <a:r>
              <a:rPr lang="es-ES" i="1" dirty="0"/>
              <a:t>América nunca fue América para mí,</a:t>
            </a:r>
            <a:br>
              <a:rPr lang="es-ES" i="1" dirty="0"/>
            </a:br>
            <a:r>
              <a:rPr lang="es-ES" i="1" dirty="0"/>
              <a:t>Y sin embargo juro este juramento:</a:t>
            </a:r>
            <a:br>
              <a:rPr lang="es-ES" i="1" dirty="0"/>
            </a:br>
            <a:r>
              <a:rPr lang="es-ES" i="1" dirty="0"/>
              <a:t>¡América lo será!</a:t>
            </a:r>
          </a:p>
          <a:p>
            <a:r>
              <a:rPr lang="en-US" dirty="0"/>
              <a:t>— </a:t>
            </a:r>
            <a:r>
              <a:rPr lang="en-US" sz="1600" dirty="0"/>
              <a:t>Langston Hughes, “</a:t>
            </a:r>
            <a:r>
              <a:rPr lang="es-ES" sz="1600" dirty="0"/>
              <a:t>Dejar a América ser América otra vez</a:t>
            </a:r>
            <a:r>
              <a:rPr lang="en-US" sz="1600" dirty="0"/>
              <a:t>”</a:t>
            </a:r>
          </a:p>
          <a:p>
            <a:endParaRPr lang="en-US" dirty="0"/>
          </a:p>
        </p:txBody>
      </p:sp>
    </p:spTree>
    <p:extLst>
      <p:ext uri="{BB962C8B-B14F-4D97-AF65-F5344CB8AC3E}">
        <p14:creationId xmlns:p14="http://schemas.microsoft.com/office/powerpoint/2010/main" val="188728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1066800"/>
          </a:xfrm>
        </p:spPr>
        <p:txBody>
          <a:bodyPr/>
          <a:lstStyle/>
          <a:p>
            <a:r>
              <a:rPr lang="es-DO" sz="4000" dirty="0"/>
              <a:t>Nuestro papel... Definir y nombrar el racismo</a:t>
            </a:r>
            <a:endParaRPr lang="es-DO" dirty="0"/>
          </a:p>
        </p:txBody>
      </p:sp>
      <p:sp>
        <p:nvSpPr>
          <p:cNvPr id="3" name="Content Placeholder 2"/>
          <p:cNvSpPr>
            <a:spLocks noGrp="1"/>
          </p:cNvSpPr>
          <p:nvPr>
            <p:ph idx="1"/>
          </p:nvPr>
        </p:nvSpPr>
        <p:spPr>
          <a:xfrm>
            <a:off x="228600" y="1752600"/>
            <a:ext cx="8686800" cy="4648200"/>
          </a:xfrm>
        </p:spPr>
        <p:txBody>
          <a:bodyPr/>
          <a:lstStyle/>
          <a:p>
            <a:r>
              <a:rPr lang="es-HN" sz="3000" dirty="0"/>
              <a:t>Definiciones concordantes y vocabulario correcto para evaluar, estudiar y hablar sobre la raza y el racismo y sus relaciones con la salud</a:t>
            </a:r>
          </a:p>
          <a:p>
            <a:r>
              <a:rPr lang="es-HN" sz="3000" dirty="0"/>
              <a:t>Si aceptamos y nombramos el racismo en nuestro trabajo, escritos, investigaciones e interacciones, podremos promover el entendimiento de la diferencia entre una categorización racial y el racismo y abrir camino a esfuerzos para combatirlo.</a:t>
            </a:r>
          </a:p>
        </p:txBody>
      </p:sp>
    </p:spTree>
    <p:extLst>
      <p:ext uri="{BB962C8B-B14F-4D97-AF65-F5344CB8AC3E}">
        <p14:creationId xmlns:p14="http://schemas.microsoft.com/office/powerpoint/2010/main" val="339774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371600"/>
          </a:xfrm>
        </p:spPr>
        <p:txBody>
          <a:bodyPr/>
          <a:lstStyle/>
          <a:p>
            <a:r>
              <a:rPr lang="es-NI" sz="4000" dirty="0"/>
              <a:t>Nuestro papel... Reconocer el racismo, no solo la raza</a:t>
            </a:r>
          </a:p>
        </p:txBody>
      </p:sp>
      <p:sp>
        <p:nvSpPr>
          <p:cNvPr id="3" name="Content Placeholder 2"/>
          <p:cNvSpPr>
            <a:spLocks noGrp="1"/>
          </p:cNvSpPr>
          <p:nvPr>
            <p:ph idx="1"/>
          </p:nvPr>
        </p:nvSpPr>
        <p:spPr>
          <a:xfrm>
            <a:off x="376707" y="1639910"/>
            <a:ext cx="8686800" cy="4876800"/>
          </a:xfrm>
        </p:spPr>
        <p:txBody>
          <a:bodyPr>
            <a:normAutofit lnSpcReduction="10000"/>
          </a:bodyPr>
          <a:lstStyle/>
          <a:p>
            <a:r>
              <a:rPr lang="es-GT" dirty="0">
                <a:latin typeface="Arial" charset="0"/>
                <a:ea typeface="Arial" charset="0"/>
                <a:cs typeface="Arial" charset="0"/>
              </a:rPr>
              <a:t>Los americanos negros, en promedio, sufren más casos de diabetes mal controlada y tasas más altas de complicaciones por diabetes que los americanos blancos. </a:t>
            </a:r>
          </a:p>
          <a:p>
            <a:r>
              <a:rPr lang="es-GT" dirty="0">
                <a:latin typeface="Arial" charset="0"/>
                <a:ea typeface="Arial" charset="0"/>
                <a:cs typeface="Arial" charset="0"/>
              </a:rPr>
              <a:t>El tratamiento exitoso requiere atención a factores estructurales y a los determinantes sociales de la salud. </a:t>
            </a:r>
          </a:p>
          <a:p>
            <a:r>
              <a:rPr lang="es-GT" dirty="0">
                <a:latin typeface="Arial" charset="0"/>
                <a:ea typeface="Arial" charset="0"/>
                <a:cs typeface="Arial" charset="0"/>
              </a:rPr>
              <a:t>Las estrategias contra el racismo raramente se recomiendan para mejorar el control de la diabetes. </a:t>
            </a:r>
          </a:p>
        </p:txBody>
      </p:sp>
      <p:pic>
        <p:nvPicPr>
          <p:cNvPr id="4" name="Picture 3"/>
          <p:cNvPicPr>
            <a:picLocks noChangeAspect="1"/>
          </p:cNvPicPr>
          <p:nvPr/>
        </p:nvPicPr>
        <p:blipFill>
          <a:blip r:embed="rId3"/>
          <a:stretch>
            <a:fillRect/>
          </a:stretch>
        </p:blipFill>
        <p:spPr>
          <a:xfrm>
            <a:off x="152400" y="6324600"/>
            <a:ext cx="1530229" cy="432854"/>
          </a:xfrm>
          <a:prstGeom prst="rect">
            <a:avLst/>
          </a:prstGeom>
        </p:spPr>
      </p:pic>
    </p:spTree>
    <p:extLst>
      <p:ext uri="{BB962C8B-B14F-4D97-AF65-F5344CB8AC3E}">
        <p14:creationId xmlns:p14="http://schemas.microsoft.com/office/powerpoint/2010/main" val="230161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066800"/>
          </a:xfrm>
        </p:spPr>
        <p:txBody>
          <a:bodyPr/>
          <a:lstStyle/>
          <a:p>
            <a:r>
              <a:rPr lang="es-MX" dirty="0"/>
              <a:t>Nuestro papel... El centro al margen</a:t>
            </a:r>
          </a:p>
        </p:txBody>
      </p:sp>
      <p:sp>
        <p:nvSpPr>
          <p:cNvPr id="3" name="Content Placeholder 2"/>
          <p:cNvSpPr>
            <a:spLocks noGrp="1"/>
          </p:cNvSpPr>
          <p:nvPr>
            <p:ph idx="1"/>
          </p:nvPr>
        </p:nvSpPr>
        <p:spPr>
          <a:xfrm>
            <a:off x="76200" y="1295400"/>
            <a:ext cx="8686800" cy="5410200"/>
          </a:xfrm>
        </p:spPr>
        <p:txBody>
          <a:bodyPr/>
          <a:lstStyle/>
          <a:p>
            <a:r>
              <a:rPr lang="es-NI" sz="3100" dirty="0"/>
              <a:t>Cambiar nuestra perspectiva de una perspectiva del grupo mayoritario a la del grupo o grupos marginalizados</a:t>
            </a:r>
          </a:p>
          <a:p>
            <a:r>
              <a:rPr lang="es-NI" sz="3100" dirty="0"/>
              <a:t>Diversificar la fuerza laboral </a:t>
            </a:r>
          </a:p>
          <a:p>
            <a:r>
              <a:rPr lang="es-NI" sz="3100" dirty="0"/>
              <a:t>Establecer programas y estudios de investigación impulsados por la comunidad</a:t>
            </a:r>
          </a:p>
          <a:p>
            <a:r>
              <a:rPr lang="es-NI" sz="3100" dirty="0"/>
              <a:t>Asegurar que las personas y comunidades con bajos recursos alcancen puestos de poder</a:t>
            </a:r>
          </a:p>
          <a:p>
            <a:r>
              <a:rPr lang="es-NI" sz="3100" dirty="0"/>
              <a:t>Reconocer qué narrativas reciben atención y se escuchan</a:t>
            </a:r>
            <a:endParaRPr lang="es-NI" dirty="0"/>
          </a:p>
          <a:p>
            <a:endParaRPr lang="es-NI" dirty="0"/>
          </a:p>
        </p:txBody>
      </p:sp>
    </p:spTree>
    <p:extLst>
      <p:ext uri="{BB962C8B-B14F-4D97-AF65-F5344CB8AC3E}">
        <p14:creationId xmlns:p14="http://schemas.microsoft.com/office/powerpoint/2010/main" val="4256156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066800"/>
          </a:xfrm>
        </p:spPr>
        <p:txBody>
          <a:bodyPr/>
          <a:lstStyle/>
          <a:p>
            <a:r>
              <a:rPr lang="es-CL" dirty="0"/>
              <a:t>Ahora mismo...</a:t>
            </a:r>
          </a:p>
        </p:txBody>
      </p:sp>
      <p:sp>
        <p:nvSpPr>
          <p:cNvPr id="3" name="Content Placeholder 2"/>
          <p:cNvSpPr>
            <a:spLocks noGrp="1"/>
          </p:cNvSpPr>
          <p:nvPr>
            <p:ph idx="1"/>
          </p:nvPr>
        </p:nvSpPr>
        <p:spPr>
          <a:xfrm>
            <a:off x="228600" y="990600"/>
            <a:ext cx="8686800" cy="4648200"/>
          </a:xfrm>
        </p:spPr>
        <p:txBody>
          <a:bodyPr/>
          <a:lstStyle/>
          <a:p>
            <a:r>
              <a:rPr lang="es-GT" sz="3000" dirty="0"/>
              <a:t>Crear organizaciones, grupos y cualquier otro espacio posible totalmente inclusivos, equitativos y seguros</a:t>
            </a:r>
          </a:p>
          <a:p>
            <a:r>
              <a:rPr lang="es-GT" sz="3000" dirty="0"/>
              <a:t>Trabajar para que nuestras comunidades y lugares de trabajo sean refugios seguros en donde todos nos sintamos empoderados para presentarnos totalmente como nosotros mismos </a:t>
            </a:r>
          </a:p>
          <a:p>
            <a:r>
              <a:rPr lang="es-GT" sz="3000" dirty="0"/>
              <a:t>Espacios en donde todos puedan descansar sabiendo que su importancia, dignidad y valor como seres humanos no se cuestionan</a:t>
            </a:r>
          </a:p>
        </p:txBody>
      </p:sp>
    </p:spTree>
    <p:extLst>
      <p:ext uri="{BB962C8B-B14F-4D97-AF65-F5344CB8AC3E}">
        <p14:creationId xmlns:p14="http://schemas.microsoft.com/office/powerpoint/2010/main" val="214043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219200"/>
            <a:ext cx="8686800" cy="4648200"/>
          </a:xfrm>
        </p:spPr>
        <p:txBody>
          <a:bodyPr/>
          <a:lstStyle/>
          <a:p>
            <a:pPr marL="0" indent="0" algn="ctr">
              <a:buNone/>
            </a:pPr>
            <a:endParaRPr lang="en-US" dirty="0"/>
          </a:p>
          <a:p>
            <a:pPr marL="0" indent="0" algn="ctr">
              <a:buNone/>
            </a:pPr>
            <a:endParaRPr lang="en-US" dirty="0"/>
          </a:p>
          <a:p>
            <a:pPr marL="0" indent="0" algn="ctr">
              <a:buNone/>
            </a:pPr>
            <a:r>
              <a:rPr lang="en-US" dirty="0"/>
              <a:t>“</a:t>
            </a:r>
            <a:r>
              <a:rPr lang="es-ES" dirty="0"/>
              <a:t>La cambiamos, muchos de nosotros, a través de algunos de los desafíos históricos de los cuales estamos más orgullosos. No fue fácil, y a veces no fue bonito, pero lo hicimos, juntos”.</a:t>
            </a:r>
            <a:endParaRPr lang="en-US" dirty="0"/>
          </a:p>
          <a:p>
            <a:pPr marL="0" indent="0" algn="ctr">
              <a:buNone/>
            </a:pPr>
            <a:r>
              <a:rPr lang="en-US" dirty="0"/>
              <a:t>-Harry Belafonte</a:t>
            </a:r>
          </a:p>
        </p:txBody>
      </p:sp>
    </p:spTree>
    <p:extLst>
      <p:ext uri="{BB962C8B-B14F-4D97-AF65-F5344CB8AC3E}">
        <p14:creationId xmlns:p14="http://schemas.microsoft.com/office/powerpoint/2010/main" val="71473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Reconocimientos </a:t>
            </a:r>
          </a:p>
        </p:txBody>
      </p:sp>
      <p:sp>
        <p:nvSpPr>
          <p:cNvPr id="3" name="Content Placeholder 2"/>
          <p:cNvSpPr>
            <a:spLocks noGrp="1"/>
          </p:cNvSpPr>
          <p:nvPr>
            <p:ph idx="1"/>
          </p:nvPr>
        </p:nvSpPr>
        <p:spPr>
          <a:xfrm>
            <a:off x="381000" y="1752600"/>
            <a:ext cx="8458200" cy="3962400"/>
          </a:xfrm>
        </p:spPr>
        <p:txBody>
          <a:bodyPr/>
          <a:lstStyle/>
          <a:p>
            <a:r>
              <a:rPr lang="es-EC" sz="2800" dirty="0" err="1"/>
              <a:t>Brooke</a:t>
            </a:r>
            <a:r>
              <a:rPr lang="es-EC" sz="2800" dirty="0"/>
              <a:t> </a:t>
            </a:r>
            <a:r>
              <a:rPr lang="es-EC" sz="2800" dirty="0" err="1"/>
              <a:t>Cunningham</a:t>
            </a:r>
            <a:r>
              <a:rPr lang="es-EC" sz="2800" dirty="0"/>
              <a:t>, MD, PhD (Medicina familiar y Salud comunitaria en </a:t>
            </a:r>
            <a:r>
              <a:rPr lang="es-EC" sz="2800" dirty="0" err="1"/>
              <a:t>UMN</a:t>
            </a:r>
            <a:r>
              <a:rPr lang="es-EC" sz="2800" dirty="0"/>
              <a:t>)</a:t>
            </a:r>
          </a:p>
          <a:p>
            <a:r>
              <a:rPr lang="es-EC" sz="2800" dirty="0"/>
              <a:t>Katy </a:t>
            </a:r>
            <a:r>
              <a:rPr lang="es-EC" sz="2800" dirty="0" err="1"/>
              <a:t>Backes</a:t>
            </a:r>
            <a:r>
              <a:rPr lang="es-EC" sz="2800" dirty="0"/>
              <a:t> </a:t>
            </a:r>
            <a:r>
              <a:rPr lang="es-EC" sz="2800" dirty="0" err="1"/>
              <a:t>Kozhimannil</a:t>
            </a:r>
            <a:r>
              <a:rPr lang="es-EC" sz="2800" dirty="0"/>
              <a:t>, PhD, </a:t>
            </a:r>
            <a:r>
              <a:rPr lang="es-EC" sz="2800" dirty="0" err="1"/>
              <a:t>MPA</a:t>
            </a:r>
            <a:r>
              <a:rPr lang="es-EC" sz="2800" dirty="0"/>
              <a:t> (</a:t>
            </a:r>
            <a:r>
              <a:rPr lang="es-EC" sz="2800" dirty="0" err="1"/>
              <a:t>UMN</a:t>
            </a:r>
            <a:r>
              <a:rPr lang="es-EC" sz="2800" dirty="0"/>
              <a:t> </a:t>
            </a:r>
            <a:r>
              <a:rPr lang="es-EC" sz="2800" dirty="0" err="1"/>
              <a:t>HPM</a:t>
            </a:r>
            <a:r>
              <a:rPr lang="es-EC" sz="2800" dirty="0"/>
              <a:t>)</a:t>
            </a:r>
          </a:p>
          <a:p>
            <a:r>
              <a:rPr lang="es-EC" sz="2800" dirty="0"/>
              <a:t>Eduardo Medina, MD, MPH (Clínicas Park </a:t>
            </a:r>
            <a:r>
              <a:rPr lang="es-EC" sz="2800" dirty="0" err="1"/>
              <a:t>Nicollet</a:t>
            </a:r>
            <a:r>
              <a:rPr lang="es-EC" sz="2800" dirty="0"/>
              <a:t>)</a:t>
            </a:r>
          </a:p>
          <a:p>
            <a:r>
              <a:rPr lang="es-EC" sz="2800" dirty="0"/>
              <a:t>Katy Murphy, RN, MPH (</a:t>
            </a:r>
            <a:r>
              <a:rPr lang="es-EC" sz="2800" dirty="0" err="1"/>
              <a:t>UMN</a:t>
            </a:r>
            <a:r>
              <a:rPr lang="es-EC" sz="2800" dirty="0"/>
              <a:t>, </a:t>
            </a:r>
            <a:r>
              <a:rPr lang="es-EC" sz="2800" dirty="0" err="1"/>
              <a:t>HPM</a:t>
            </a:r>
            <a:r>
              <a:rPr lang="es-EC" sz="2800" dirty="0"/>
              <a:t>)</a:t>
            </a:r>
          </a:p>
          <a:p>
            <a:r>
              <a:rPr lang="es-EC" sz="2800" dirty="0"/>
              <a:t>Michelle van </a:t>
            </a:r>
            <a:r>
              <a:rPr lang="es-EC" sz="2800" dirty="0" err="1"/>
              <a:t>Ryn</a:t>
            </a:r>
            <a:r>
              <a:rPr lang="es-EC" sz="2800" dirty="0"/>
              <a:t>, PhD, MPH (Mayo </a:t>
            </a:r>
            <a:r>
              <a:rPr lang="es-EC" sz="2800" dirty="0" err="1"/>
              <a:t>Clinic</a:t>
            </a:r>
            <a:r>
              <a:rPr lang="es-EC" sz="2800" dirty="0"/>
              <a:t>, </a:t>
            </a:r>
            <a:r>
              <a:rPr lang="es-EC" sz="2800" dirty="0" err="1"/>
              <a:t>REIH</a:t>
            </a:r>
            <a:r>
              <a:rPr lang="es-EC" sz="2800" dirty="0"/>
              <a:t>)</a:t>
            </a:r>
          </a:p>
        </p:txBody>
      </p:sp>
    </p:spTree>
    <p:extLst>
      <p:ext uri="{BB962C8B-B14F-4D97-AF65-F5344CB8AC3E}">
        <p14:creationId xmlns:p14="http://schemas.microsoft.com/office/powerpoint/2010/main" val="3364289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SV" dirty="0"/>
              <a:t>¡Muchas gracias!</a:t>
            </a:r>
          </a:p>
        </p:txBody>
      </p:sp>
      <p:sp>
        <p:nvSpPr>
          <p:cNvPr id="5" name="Text Placeholder 4"/>
          <p:cNvSpPr>
            <a:spLocks noGrp="1"/>
          </p:cNvSpPr>
          <p:nvPr>
            <p:ph type="body" idx="1"/>
          </p:nvPr>
        </p:nvSpPr>
        <p:spPr/>
        <p:txBody>
          <a:bodyPr/>
          <a:lstStyle/>
          <a:p>
            <a:r>
              <a:rPr lang="en-US" dirty="0"/>
              <a:t>hard0222@umn.edu</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4953000"/>
            <a:ext cx="3112293" cy="1018291"/>
          </a:xfrm>
          <a:prstGeom prst="rect">
            <a:avLst/>
          </a:prstGeom>
        </p:spPr>
      </p:pic>
    </p:spTree>
    <p:extLst>
      <p:ext uri="{BB962C8B-B14F-4D97-AF65-F5344CB8AC3E}">
        <p14:creationId xmlns:p14="http://schemas.microsoft.com/office/powerpoint/2010/main" val="24114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1676400"/>
            <a:ext cx="7886700" cy="2852737"/>
          </a:xfrm>
        </p:spPr>
        <p:txBody>
          <a:bodyPr/>
          <a:lstStyle/>
          <a:p>
            <a:pPr algn="ctr"/>
            <a:r>
              <a:rPr lang="es-PY" dirty="0"/>
              <a:t>“Lo que los hombres viejos saben, también, es que todo lo ganado se puede perder…”</a:t>
            </a:r>
            <a:br>
              <a:rPr lang="es-PY" dirty="0"/>
            </a:br>
            <a:br>
              <a:rPr lang="es-PY" dirty="0"/>
            </a:br>
            <a:r>
              <a:rPr lang="es-PY" sz="2800" dirty="0"/>
              <a:t>-Harry </a:t>
            </a:r>
            <a:r>
              <a:rPr lang="es-PY" sz="2800" dirty="0" err="1"/>
              <a:t>Belafonte</a:t>
            </a:r>
            <a:br>
              <a:rPr lang="es-PY" dirty="0"/>
            </a:br>
            <a:endParaRPr lang="es-PY" dirty="0"/>
          </a:p>
        </p:txBody>
      </p:sp>
    </p:spTree>
    <p:extLst>
      <p:ext uri="{BB962C8B-B14F-4D97-AF65-F5344CB8AC3E}">
        <p14:creationId xmlns:p14="http://schemas.microsoft.com/office/powerpoint/2010/main" val="38934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La supremacía blanca</a:t>
            </a:r>
          </a:p>
        </p:txBody>
      </p:sp>
      <p:sp>
        <p:nvSpPr>
          <p:cNvPr id="3" name="Content Placeholder 2"/>
          <p:cNvSpPr>
            <a:spLocks noGrp="1"/>
          </p:cNvSpPr>
          <p:nvPr>
            <p:ph idx="1"/>
          </p:nvPr>
        </p:nvSpPr>
        <p:spPr>
          <a:xfrm>
            <a:off x="228600" y="1295400"/>
            <a:ext cx="8686800" cy="4648200"/>
          </a:xfrm>
        </p:spPr>
        <p:txBody>
          <a:bodyPr/>
          <a:lstStyle/>
          <a:p>
            <a:r>
              <a:rPr lang="es-ES" sz="2800" dirty="0"/>
              <a:t>Un sistema de explotación y opresión de continentes, naciones y personas de color, basado en la historia y perpetuado institucionalmente, a manos de las personas y naciones del continente europeo con el objetivo de mantener y defender un sistema de riqueza, poder y privilegio</a:t>
            </a:r>
            <a:r>
              <a:rPr lang="es-DO" sz="2800" dirty="0"/>
              <a:t>. </a:t>
            </a:r>
          </a:p>
          <a:p>
            <a:r>
              <a:rPr lang="es-ES" sz="2800" dirty="0"/>
              <a:t>Una ideología política que mantiene la dominación de las personas blancas, evidenciada por las estructuras del intercambio de esclavos por el Océano Atlántico, las leyes de </a:t>
            </a:r>
            <a:r>
              <a:rPr lang="es-ES" sz="2800" dirty="0" err="1"/>
              <a:t>Jim</a:t>
            </a:r>
            <a:r>
              <a:rPr lang="es-ES" sz="2800" dirty="0"/>
              <a:t> </a:t>
            </a:r>
            <a:r>
              <a:rPr lang="es-ES" sz="2800" dirty="0" err="1"/>
              <a:t>Crow</a:t>
            </a:r>
            <a:r>
              <a:rPr lang="es-ES" sz="2800" dirty="0"/>
              <a:t> en Estados Unidos y del </a:t>
            </a:r>
            <a:r>
              <a:rPr lang="es-ES" sz="2800" i="1" dirty="0"/>
              <a:t>apartheid</a:t>
            </a:r>
            <a:r>
              <a:rPr lang="es-ES" sz="2800" dirty="0"/>
              <a:t> en Sudáfrica</a:t>
            </a:r>
            <a:r>
              <a:rPr lang="es-DO" sz="2800" dirty="0"/>
              <a:t>. </a:t>
            </a:r>
          </a:p>
        </p:txBody>
      </p:sp>
    </p:spTree>
    <p:extLst>
      <p:ext uri="{BB962C8B-B14F-4D97-AF65-F5344CB8AC3E}">
        <p14:creationId xmlns:p14="http://schemas.microsoft.com/office/powerpoint/2010/main" val="17163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86200" y="2962517"/>
            <a:ext cx="2853175" cy="1609483"/>
          </a:xfrm>
          <a:prstGeom prst="rect">
            <a:avLst/>
          </a:prstGeom>
        </p:spPr>
      </p:pic>
      <p:pic>
        <p:nvPicPr>
          <p:cNvPr id="5" name="Picture 4"/>
          <p:cNvPicPr>
            <a:picLocks noChangeAspect="1"/>
          </p:cNvPicPr>
          <p:nvPr/>
        </p:nvPicPr>
        <p:blipFill>
          <a:blip r:embed="rId4"/>
          <a:stretch>
            <a:fillRect/>
          </a:stretch>
        </p:blipFill>
        <p:spPr>
          <a:xfrm>
            <a:off x="277307" y="623340"/>
            <a:ext cx="2438400" cy="2819400"/>
          </a:xfrm>
          <a:prstGeom prst="rect">
            <a:avLst/>
          </a:prstGeom>
        </p:spPr>
      </p:pic>
      <p:pic>
        <p:nvPicPr>
          <p:cNvPr id="6" name="Picture 5"/>
          <p:cNvPicPr>
            <a:picLocks noChangeAspect="1"/>
          </p:cNvPicPr>
          <p:nvPr/>
        </p:nvPicPr>
        <p:blipFill>
          <a:blip r:embed="rId5"/>
          <a:stretch>
            <a:fillRect/>
          </a:stretch>
        </p:blipFill>
        <p:spPr>
          <a:xfrm>
            <a:off x="6989187" y="3252263"/>
            <a:ext cx="1697613" cy="2767537"/>
          </a:xfrm>
          <a:prstGeom prst="rect">
            <a:avLst/>
          </a:prstGeom>
        </p:spPr>
      </p:pic>
      <p:sp>
        <p:nvSpPr>
          <p:cNvPr id="7" name="TextBox 6"/>
          <p:cNvSpPr txBox="1"/>
          <p:nvPr/>
        </p:nvSpPr>
        <p:spPr>
          <a:xfrm>
            <a:off x="3276600" y="1325940"/>
            <a:ext cx="6096000" cy="1569660"/>
          </a:xfrm>
          <a:prstGeom prst="rect">
            <a:avLst/>
          </a:prstGeom>
          <a:noFill/>
        </p:spPr>
        <p:txBody>
          <a:bodyPr wrap="square" rtlCol="0">
            <a:spAutoFit/>
          </a:bodyPr>
          <a:lstStyle/>
          <a:p>
            <a:r>
              <a:rPr lang="es-PR" sz="3200" dirty="0">
                <a:solidFill>
                  <a:srgbClr val="7A0019"/>
                </a:solidFill>
              </a:rPr>
              <a:t>Los temas raciales están integrados profundamente en nuestra sociedad. </a:t>
            </a:r>
            <a:endParaRPr lang="es-PR" dirty="0"/>
          </a:p>
        </p:txBody>
      </p:sp>
      <p:sp>
        <p:nvSpPr>
          <p:cNvPr id="2" name="TextBox 1"/>
          <p:cNvSpPr txBox="1"/>
          <p:nvPr/>
        </p:nvSpPr>
        <p:spPr>
          <a:xfrm>
            <a:off x="2840014" y="220168"/>
            <a:ext cx="5486400" cy="1077218"/>
          </a:xfrm>
          <a:prstGeom prst="rect">
            <a:avLst/>
          </a:prstGeom>
          <a:noFill/>
        </p:spPr>
        <p:txBody>
          <a:bodyPr wrap="square" rtlCol="0">
            <a:spAutoFit/>
          </a:bodyPr>
          <a:lstStyle/>
          <a:p>
            <a:r>
              <a:rPr lang="es-HN" sz="3200" b="1" dirty="0">
                <a:solidFill>
                  <a:srgbClr val="7A0019"/>
                </a:solidFill>
              </a:rPr>
              <a:t>“El problema de la raza en Estados Unidos”</a:t>
            </a:r>
          </a:p>
        </p:txBody>
      </p:sp>
      <p:pic>
        <p:nvPicPr>
          <p:cNvPr id="8" name="Content Placeholder 3"/>
          <p:cNvPicPr>
            <a:picLocks noChangeAspect="1"/>
          </p:cNvPicPr>
          <p:nvPr/>
        </p:nvPicPr>
        <p:blipFill>
          <a:blip r:embed="rId6"/>
          <a:stretch>
            <a:fillRect/>
          </a:stretch>
        </p:blipFill>
        <p:spPr>
          <a:xfrm>
            <a:off x="914400" y="3886200"/>
            <a:ext cx="2819400" cy="2819400"/>
          </a:xfrm>
          <a:prstGeom prst="rect">
            <a:avLst/>
          </a:prstGeom>
        </p:spPr>
      </p:pic>
    </p:spTree>
    <p:extLst>
      <p:ext uri="{BB962C8B-B14F-4D97-AF65-F5344CB8AC3E}">
        <p14:creationId xmlns:p14="http://schemas.microsoft.com/office/powerpoint/2010/main" val="272269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0671"/>
            <a:ext cx="8839200" cy="1066800"/>
          </a:xfrm>
        </p:spPr>
        <p:txBody>
          <a:bodyPr/>
          <a:lstStyle/>
          <a:p>
            <a:r>
              <a:rPr lang="es-CL" dirty="0"/>
              <a:t>La raza es una construcción social</a:t>
            </a:r>
          </a:p>
        </p:txBody>
      </p:sp>
      <p:pic>
        <p:nvPicPr>
          <p:cNvPr id="5" name="Content Placeholder 4"/>
          <p:cNvPicPr>
            <a:picLocks noGrp="1" noChangeAspect="1"/>
          </p:cNvPicPr>
          <p:nvPr>
            <p:ph sz="half" idx="2"/>
          </p:nvPr>
        </p:nvPicPr>
        <p:blipFill>
          <a:blip r:embed="rId3"/>
          <a:stretch>
            <a:fillRect/>
          </a:stretch>
        </p:blipFill>
        <p:spPr>
          <a:xfrm>
            <a:off x="4825233" y="1676400"/>
            <a:ext cx="4148861" cy="3755261"/>
          </a:xfrm>
          <a:prstGeom prst="rect">
            <a:avLst/>
          </a:prstGeom>
        </p:spPr>
      </p:pic>
      <p:sp>
        <p:nvSpPr>
          <p:cNvPr id="3" name="TextBox 2"/>
          <p:cNvSpPr txBox="1"/>
          <p:nvPr/>
        </p:nvSpPr>
        <p:spPr>
          <a:xfrm>
            <a:off x="117390" y="1366421"/>
            <a:ext cx="4454610" cy="5262979"/>
          </a:xfrm>
          <a:prstGeom prst="rect">
            <a:avLst/>
          </a:prstGeom>
          <a:noFill/>
        </p:spPr>
        <p:txBody>
          <a:bodyPr wrap="square" rtlCol="0">
            <a:spAutoFit/>
          </a:bodyPr>
          <a:lstStyle/>
          <a:p>
            <a:pPr marL="342900" indent="-342900">
              <a:buFont typeface="Arial" charset="0"/>
              <a:buChar char="•"/>
            </a:pPr>
            <a:r>
              <a:rPr lang="es-419" sz="2800" b="1" dirty="0">
                <a:solidFill>
                  <a:srgbClr val="7A0019"/>
                </a:solidFill>
              </a:rPr>
              <a:t>Una idea folclórica</a:t>
            </a:r>
            <a:r>
              <a:rPr lang="es-419" sz="2800" dirty="0">
                <a:solidFill>
                  <a:srgbClr val="7A0019"/>
                </a:solidFill>
              </a:rPr>
              <a:t>: </a:t>
            </a:r>
          </a:p>
          <a:p>
            <a:pPr lvl="1"/>
            <a:r>
              <a:rPr lang="es-419" sz="2800" dirty="0"/>
              <a:t>un concepto inventado culturalmente sobre las diferencias humanas</a:t>
            </a:r>
            <a:endParaRPr lang="es-419" sz="2800" dirty="0">
              <a:solidFill>
                <a:srgbClr val="7A0019"/>
              </a:solidFill>
            </a:endParaRPr>
          </a:p>
          <a:p>
            <a:pPr marL="342900" indent="-342900">
              <a:buFont typeface="Arial" charset="0"/>
              <a:buChar char="•"/>
            </a:pPr>
            <a:r>
              <a:rPr lang="es-419" sz="2800" b="1" dirty="0">
                <a:solidFill>
                  <a:srgbClr val="7A0019"/>
                </a:solidFill>
              </a:rPr>
              <a:t>Fluida</a:t>
            </a:r>
            <a:r>
              <a:rPr lang="es-419" sz="2800" dirty="0">
                <a:solidFill>
                  <a:srgbClr val="7A0019"/>
                </a:solidFill>
              </a:rPr>
              <a:t>: </a:t>
            </a:r>
            <a:r>
              <a:rPr lang="es-419" sz="2800" dirty="0"/>
              <a:t>las clasificaciones raciales cambian con el tiempo y espacio</a:t>
            </a:r>
            <a:endParaRPr lang="es-419" sz="2800" dirty="0">
              <a:solidFill>
                <a:srgbClr val="7A0019"/>
              </a:solidFill>
            </a:endParaRPr>
          </a:p>
          <a:p>
            <a:pPr marL="342900" indent="-342900">
              <a:buFont typeface="Arial" charset="0"/>
              <a:buChar char="•"/>
            </a:pPr>
            <a:r>
              <a:rPr lang="es-419" sz="2800" b="1" dirty="0">
                <a:solidFill>
                  <a:srgbClr val="7A0019"/>
                </a:solidFill>
              </a:rPr>
              <a:t>Social</a:t>
            </a:r>
            <a:r>
              <a:rPr lang="es-419" sz="2800" dirty="0">
                <a:solidFill>
                  <a:srgbClr val="7A0019"/>
                </a:solidFill>
              </a:rPr>
              <a:t>: </a:t>
            </a:r>
            <a:r>
              <a:rPr lang="es-419" sz="2800" dirty="0"/>
              <a:t>conforma las relaciones interpersonales y los patrones de oportunidad</a:t>
            </a:r>
          </a:p>
        </p:txBody>
      </p:sp>
    </p:spTree>
    <p:extLst>
      <p:ext uri="{BB962C8B-B14F-4D97-AF65-F5344CB8AC3E}">
        <p14:creationId xmlns:p14="http://schemas.microsoft.com/office/powerpoint/2010/main" val="116993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7246"/>
            <a:ext cx="8686800" cy="1066800"/>
          </a:xfrm>
        </p:spPr>
        <p:txBody>
          <a:bodyPr/>
          <a:lstStyle/>
          <a:p>
            <a:r>
              <a:rPr lang="es-CL" dirty="0"/>
              <a:t>Esta historia ha creado el racismo</a:t>
            </a:r>
          </a:p>
        </p:txBody>
      </p:sp>
      <p:sp>
        <p:nvSpPr>
          <p:cNvPr id="3" name="Content Placeholder 2"/>
          <p:cNvSpPr>
            <a:spLocks noGrp="1"/>
          </p:cNvSpPr>
          <p:nvPr>
            <p:ph idx="1"/>
          </p:nvPr>
        </p:nvSpPr>
        <p:spPr>
          <a:xfrm>
            <a:off x="228600" y="1676400"/>
            <a:ext cx="8686800" cy="3581400"/>
          </a:xfrm>
        </p:spPr>
        <p:txBody>
          <a:bodyPr/>
          <a:lstStyle/>
          <a:p>
            <a:r>
              <a:rPr lang="es-SV" dirty="0"/>
              <a:t>Un sistema de estructurar la oportunidad y asignar valor con base en la interpretación social de nuestras características físicas (a lo que nos referimos como “raza”).  </a:t>
            </a:r>
          </a:p>
        </p:txBody>
      </p:sp>
      <p:pic>
        <p:nvPicPr>
          <p:cNvPr id="4" name="Picture 3"/>
          <p:cNvPicPr>
            <a:picLocks noChangeAspect="1"/>
          </p:cNvPicPr>
          <p:nvPr/>
        </p:nvPicPr>
        <p:blipFill>
          <a:blip r:embed="rId3"/>
          <a:stretch>
            <a:fillRect/>
          </a:stretch>
        </p:blipFill>
        <p:spPr>
          <a:xfrm>
            <a:off x="152400" y="6324600"/>
            <a:ext cx="1530229" cy="432854"/>
          </a:xfrm>
          <a:prstGeom prst="rect">
            <a:avLst/>
          </a:prstGeom>
        </p:spPr>
      </p:pic>
      <p:sp>
        <p:nvSpPr>
          <p:cNvPr id="6" name="TextBox 5"/>
          <p:cNvSpPr txBox="1"/>
          <p:nvPr/>
        </p:nvSpPr>
        <p:spPr>
          <a:xfrm>
            <a:off x="2057400" y="6387138"/>
            <a:ext cx="3810000" cy="307777"/>
          </a:xfrm>
          <a:prstGeom prst="rect">
            <a:avLst/>
          </a:prstGeom>
          <a:noFill/>
        </p:spPr>
        <p:txBody>
          <a:bodyPr wrap="square" rtlCol="0">
            <a:spAutoFit/>
          </a:bodyPr>
          <a:lstStyle/>
          <a:p>
            <a:r>
              <a:rPr lang="en-US" sz="1400" dirty="0" err="1"/>
              <a:t>Camara</a:t>
            </a:r>
            <a:r>
              <a:rPr lang="en-US" sz="1400" dirty="0"/>
              <a:t> Jones, MD, PhD</a:t>
            </a:r>
          </a:p>
        </p:txBody>
      </p:sp>
    </p:spTree>
    <p:extLst>
      <p:ext uri="{BB962C8B-B14F-4D97-AF65-F5344CB8AC3E}">
        <p14:creationId xmlns:p14="http://schemas.microsoft.com/office/powerpoint/2010/main" val="1219362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El racismo estructural</a:t>
            </a:r>
          </a:p>
        </p:txBody>
      </p:sp>
      <p:sp>
        <p:nvSpPr>
          <p:cNvPr id="3" name="Content Placeholder 2"/>
          <p:cNvSpPr>
            <a:spLocks noGrp="1"/>
          </p:cNvSpPr>
          <p:nvPr>
            <p:ph idx="1"/>
          </p:nvPr>
        </p:nvSpPr>
        <p:spPr/>
        <p:txBody>
          <a:bodyPr>
            <a:normAutofit fontScale="92500" lnSpcReduction="10000"/>
          </a:bodyPr>
          <a:lstStyle/>
          <a:p>
            <a:r>
              <a:rPr lang="es-EC" dirty="0"/>
              <a:t>Una confluencia de instituciones, cultura, historia, ideología y prácticas codificadas que generan y perpetúan la inequidad entre grupos raciales</a:t>
            </a:r>
          </a:p>
          <a:p>
            <a:pPr marL="0" indent="0">
              <a:buNone/>
            </a:pPr>
            <a:endParaRPr lang="es-EC" dirty="0"/>
          </a:p>
          <a:p>
            <a:pPr marL="0" indent="0">
              <a:buNone/>
            </a:pPr>
            <a:r>
              <a:rPr lang="es-EC" dirty="0"/>
              <a:t>Normativa, a veces </a:t>
            </a:r>
          </a:p>
          <a:p>
            <a:pPr marL="0" indent="0">
              <a:buNone/>
            </a:pPr>
            <a:r>
              <a:rPr lang="es-EC" dirty="0"/>
              <a:t>legalizada y, con frecuencia,</a:t>
            </a:r>
          </a:p>
          <a:p>
            <a:pPr marL="0" indent="0">
              <a:buNone/>
            </a:pPr>
            <a:r>
              <a:rPr lang="es-EC" dirty="0"/>
              <a:t>se manifiesta como una </a:t>
            </a:r>
          </a:p>
          <a:p>
            <a:pPr marL="0" indent="0">
              <a:buNone/>
            </a:pPr>
            <a:r>
              <a:rPr lang="es-EC" dirty="0"/>
              <a:t>desventaja heredada. </a:t>
            </a:r>
          </a:p>
        </p:txBody>
      </p:sp>
      <p:pic>
        <p:nvPicPr>
          <p:cNvPr id="5" name="Content Placeholder 3"/>
          <p:cNvPicPr>
            <a:picLocks noChangeAspect="1"/>
          </p:cNvPicPr>
          <p:nvPr/>
        </p:nvPicPr>
        <p:blipFill>
          <a:blip r:embed="rId3"/>
          <a:stretch>
            <a:fillRect/>
          </a:stretch>
        </p:blipFill>
        <p:spPr bwMode="auto">
          <a:xfrm>
            <a:off x="5208770" y="3048000"/>
            <a:ext cx="3910421"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87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304800"/>
            <a:ext cx="8458200" cy="5943600"/>
          </a:xfrm>
          <a:prstGeom prst="rect">
            <a:avLst/>
          </a:prstGeom>
        </p:spPr>
      </p:pic>
      <p:pic>
        <p:nvPicPr>
          <p:cNvPr id="6" name="Picture 5"/>
          <p:cNvPicPr>
            <a:picLocks noChangeAspect="1"/>
          </p:cNvPicPr>
          <p:nvPr/>
        </p:nvPicPr>
        <p:blipFill>
          <a:blip r:embed="rId4"/>
          <a:stretch>
            <a:fillRect/>
          </a:stretch>
        </p:blipFill>
        <p:spPr>
          <a:xfrm>
            <a:off x="344837" y="6425146"/>
            <a:ext cx="1530229" cy="432854"/>
          </a:xfrm>
          <a:prstGeom prst="rect">
            <a:avLst/>
          </a:prstGeom>
        </p:spPr>
      </p:pic>
      <p:sp>
        <p:nvSpPr>
          <p:cNvPr id="7" name="TextBox 6"/>
          <p:cNvSpPr txBox="1"/>
          <p:nvPr/>
        </p:nvSpPr>
        <p:spPr>
          <a:xfrm>
            <a:off x="5105400" y="4800600"/>
            <a:ext cx="4038600" cy="1077218"/>
          </a:xfrm>
          <a:prstGeom prst="rect">
            <a:avLst/>
          </a:prstGeom>
          <a:noFill/>
        </p:spPr>
        <p:txBody>
          <a:bodyPr wrap="square" rtlCol="0">
            <a:spAutoFit/>
          </a:bodyPr>
          <a:lstStyle/>
          <a:p>
            <a:r>
              <a:rPr lang="es-EC" sz="3200" b="1" dirty="0">
                <a:solidFill>
                  <a:srgbClr val="7A0019"/>
                </a:solidFill>
              </a:rPr>
              <a:t>Disparidades en salud</a:t>
            </a:r>
          </a:p>
        </p:txBody>
      </p:sp>
      <p:sp>
        <p:nvSpPr>
          <p:cNvPr id="8" name="Rectangle 7"/>
          <p:cNvSpPr/>
          <p:nvPr/>
        </p:nvSpPr>
        <p:spPr>
          <a:xfrm>
            <a:off x="533400" y="685800"/>
            <a:ext cx="4267200" cy="1077218"/>
          </a:xfrm>
          <a:prstGeom prst="rect">
            <a:avLst/>
          </a:prstGeom>
        </p:spPr>
        <p:txBody>
          <a:bodyPr wrap="square">
            <a:spAutoFit/>
          </a:bodyPr>
          <a:lstStyle/>
          <a:p>
            <a:r>
              <a:rPr lang="es-DO" sz="3200" b="1" dirty="0">
                <a:solidFill>
                  <a:srgbClr val="7A0019"/>
                </a:solidFill>
              </a:rPr>
              <a:t>Desigualdades en salud</a:t>
            </a:r>
          </a:p>
        </p:txBody>
      </p:sp>
    </p:spTree>
    <p:extLst>
      <p:ext uri="{BB962C8B-B14F-4D97-AF65-F5344CB8AC3E}">
        <p14:creationId xmlns:p14="http://schemas.microsoft.com/office/powerpoint/2010/main" val="157007108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UofM-5</Template>
  <TotalTime>3688</TotalTime>
  <Words>3542</Words>
  <Application>Microsoft Office PowerPoint</Application>
  <PresentationFormat>On-screen Show (4:3)</PresentationFormat>
  <Paragraphs>235</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Calibri</vt:lpstr>
      <vt:lpstr>Office Theme</vt:lpstr>
      <vt:lpstr>El racismo y las desigualdades en salud  Rachel R. Hardeman, PhD, MPH Profesora asistente Facultad de Salud Pública UMN</vt:lpstr>
      <vt:lpstr>“Lo que los hombres viejos saben es que todo puede cambiar…”</vt:lpstr>
      <vt:lpstr>“Lo que los hombres viejos saben, también, es que todo lo ganado se puede perder…”  -Harry Belafonte </vt:lpstr>
      <vt:lpstr>La supremacía blanca</vt:lpstr>
      <vt:lpstr>PowerPoint Presentation</vt:lpstr>
      <vt:lpstr>La raza es una construcción social</vt:lpstr>
      <vt:lpstr>Esta historia ha creado el racismo</vt:lpstr>
      <vt:lpstr>El racismo estructural</vt:lpstr>
      <vt:lpstr>PowerPoint Presentation</vt:lpstr>
      <vt:lpstr>¡Las palabras que usamos son importantes! </vt:lpstr>
      <vt:lpstr>El racismo estructural y la salud</vt:lpstr>
      <vt:lpstr>El racismo estructural y la salud</vt:lpstr>
      <vt:lpstr>El racismo estructural; cuidados prenatales y resultados al nacer</vt:lpstr>
      <vt:lpstr>¿Intervenciones?</vt:lpstr>
      <vt:lpstr>La interseccionabilidad </vt:lpstr>
      <vt:lpstr>Responsabilidad colectiva</vt:lpstr>
      <vt:lpstr>PowerPoint Presentation</vt:lpstr>
      <vt:lpstr>Nuestro papel... Aprender, entender y aceptar las raíces racistas en EE.UU.</vt:lpstr>
      <vt:lpstr>Nuestro papel... Entender cómo el racismo le ha dado forma a nuestra narrativa sobre disparidades</vt:lpstr>
      <vt:lpstr>Nuestro papel... Definir y nombrar el racismo</vt:lpstr>
      <vt:lpstr>Nuestro papel... Reconocer el racismo, no solo la raza</vt:lpstr>
      <vt:lpstr>Nuestro papel... El centro al margen</vt:lpstr>
      <vt:lpstr>Ahora mismo...</vt:lpstr>
      <vt:lpstr>PowerPoint Presentation</vt:lpstr>
      <vt:lpstr>Reconocimientos </vt:lpstr>
      <vt:lpstr>¡Muchas gracias!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 Hardeman PhD</dc:creator>
  <cp:lastModifiedBy>Alejandra Castaneda</cp:lastModifiedBy>
  <cp:revision>133</cp:revision>
  <dcterms:created xsi:type="dcterms:W3CDTF">2016-11-07T21:01:57Z</dcterms:created>
  <dcterms:modified xsi:type="dcterms:W3CDTF">2016-11-15T21:00:24Z</dcterms:modified>
</cp:coreProperties>
</file>